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873" r:id="rId1"/>
  </p:sldMasterIdLst>
  <p:notesMasterIdLst>
    <p:notesMasterId r:id="rId27"/>
  </p:notesMasterIdLst>
  <p:handoutMasterIdLst>
    <p:handoutMasterId r:id="rId28"/>
  </p:handoutMasterIdLst>
  <p:sldIdLst>
    <p:sldId id="869" r:id="rId2"/>
    <p:sldId id="952" r:id="rId3"/>
    <p:sldId id="792" r:id="rId4"/>
    <p:sldId id="793" r:id="rId5"/>
    <p:sldId id="935" r:id="rId6"/>
    <p:sldId id="956" r:id="rId7"/>
    <p:sldId id="909" r:id="rId8"/>
    <p:sldId id="884" r:id="rId9"/>
    <p:sldId id="936" r:id="rId10"/>
    <p:sldId id="923" r:id="rId11"/>
    <p:sldId id="901" r:id="rId12"/>
    <p:sldId id="971" r:id="rId13"/>
    <p:sldId id="924" r:id="rId14"/>
    <p:sldId id="885" r:id="rId15"/>
    <p:sldId id="919" r:id="rId16"/>
    <p:sldId id="965" r:id="rId17"/>
    <p:sldId id="926" r:id="rId18"/>
    <p:sldId id="925" r:id="rId19"/>
    <p:sldId id="966" r:id="rId20"/>
    <p:sldId id="886" r:id="rId21"/>
    <p:sldId id="951" r:id="rId22"/>
    <p:sldId id="977" r:id="rId23"/>
    <p:sldId id="980" r:id="rId24"/>
    <p:sldId id="968" r:id="rId25"/>
    <p:sldId id="964" r:id="rId26"/>
  </p:sldIdLst>
  <p:sldSz cx="9144000" cy="6858000" type="screen4x3"/>
  <p:notesSz cx="7023100" cy="9309100"/>
  <p:defaultTextStyle>
    <a:defPPr>
      <a:defRPr lang="en-US"/>
    </a:defPPr>
    <a:lvl1pPr marL="0" algn="l" defTabSz="91398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6990" algn="l" defTabSz="91398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3982" algn="l" defTabSz="91398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0973" algn="l" defTabSz="91398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7964" algn="l" defTabSz="91398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4956" algn="l" defTabSz="91398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1946" algn="l" defTabSz="91398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8937" algn="l" defTabSz="91398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5929" algn="l" defTabSz="91398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12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37020"/>
    <a:srgbClr val="79B338"/>
    <a:srgbClr val="9A34A2"/>
    <a:srgbClr val="0079C2"/>
    <a:srgbClr val="EFB732"/>
    <a:srgbClr val="354979"/>
    <a:srgbClr val="BA083A"/>
    <a:srgbClr val="7AB434"/>
    <a:srgbClr val="5A5B5E"/>
    <a:srgbClr val="A6A6B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75" autoAdjust="0"/>
    <p:restoredTop sz="95982" autoAdjust="0"/>
  </p:normalViewPr>
  <p:slideViewPr>
    <p:cSldViewPr>
      <p:cViewPr>
        <p:scale>
          <a:sx n="100" d="100"/>
          <a:sy n="100" d="100"/>
        </p:scale>
        <p:origin x="-1760" y="-80"/>
      </p:cViewPr>
      <p:guideLst>
        <p:guide orient="horz" pos="2112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notesMaster" Target="notesMasters/notesMaster1.xml"/><Relationship Id="rId28" Type="http://schemas.openxmlformats.org/officeDocument/2006/relationships/handoutMaster" Target="handoutMasters/handoutMaster1.xml"/><Relationship Id="rId29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343" cy="465455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8132" y="0"/>
            <a:ext cx="3043343" cy="465455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r">
              <a:defRPr sz="1200"/>
            </a:lvl1pPr>
          </a:lstStyle>
          <a:p>
            <a:fld id="{2A50A22F-3EAD-40FF-AA78-C080AA097FC4}" type="datetimeFigureOut">
              <a:rPr lang="en-US" smtClean="0"/>
              <a:t>1/8/16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42029"/>
            <a:ext cx="3043343" cy="465455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8132" y="8842029"/>
            <a:ext cx="3043343" cy="465455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r">
              <a:defRPr sz="1200"/>
            </a:lvl1pPr>
          </a:lstStyle>
          <a:p>
            <a:fld id="{5CC5D6D4-B414-45EE-AAFD-33F13D3C2A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61651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343" cy="465455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8132" y="0"/>
            <a:ext cx="3043343" cy="465455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r">
              <a:defRPr sz="1200"/>
            </a:lvl1pPr>
          </a:lstStyle>
          <a:p>
            <a:fld id="{7C6D1C13-7670-443A-811B-B11CA148A865}" type="datetimeFigureOut">
              <a:rPr lang="en-US" smtClean="0"/>
              <a:t>1/8/16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4275" y="698500"/>
            <a:ext cx="4654550" cy="34909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324" tIns="46662" rIns="93324" bIns="46662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2310" y="4421823"/>
            <a:ext cx="5618480" cy="4189095"/>
          </a:xfrm>
          <a:prstGeom prst="rect">
            <a:avLst/>
          </a:prstGeom>
        </p:spPr>
        <p:txBody>
          <a:bodyPr vert="horz" lIns="93324" tIns="46662" rIns="93324" bIns="46662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42029"/>
            <a:ext cx="3043343" cy="465455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8132" y="8842029"/>
            <a:ext cx="3043343" cy="465455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r">
              <a:defRPr sz="1200"/>
            </a:lvl1pPr>
          </a:lstStyle>
          <a:p>
            <a:fld id="{72BB982B-9581-4F0A-8CCD-3C35D88699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690880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398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6990" algn="l" defTabSz="91398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3982" algn="l" defTabSz="91398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0973" algn="l" defTabSz="91398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7964" algn="l" defTabSz="91398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4956" algn="l" defTabSz="91398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1946" algn="l" defTabSz="91398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8937" algn="l" defTabSz="91398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5929" algn="l" defTabSz="91398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This slide is final</a:t>
            </a:r>
          </a:p>
          <a:p>
            <a:endParaRPr lang="en-US" dirty="0" smtClean="0"/>
          </a:p>
          <a:p>
            <a:r>
              <a:rPr lang="en-US" dirty="0" smtClean="0"/>
              <a:t>Family Health History</a:t>
            </a:r>
          </a:p>
          <a:p>
            <a:r>
              <a:rPr lang="en-US" dirty="0" smtClean="0"/>
              <a:t>Office Visit Journey</a:t>
            </a:r>
          </a:p>
          <a:p>
            <a:r>
              <a:rPr lang="en-US" dirty="0" smtClean="0"/>
              <a:t>Get Help Journey</a:t>
            </a:r>
          </a:p>
          <a:p>
            <a:r>
              <a:rPr lang="en-US" dirty="0" smtClean="0"/>
              <a:t>Welcome</a:t>
            </a:r>
            <a:r>
              <a:rPr lang="en-US" baseline="0" dirty="0" smtClean="0"/>
              <a:t> Journey</a:t>
            </a:r>
          </a:p>
          <a:p>
            <a:r>
              <a:rPr lang="en-US" baseline="0" dirty="0" smtClean="0"/>
              <a:t>Pay My Bills Journey</a:t>
            </a:r>
          </a:p>
          <a:p>
            <a:r>
              <a:rPr lang="en-US" baseline="0" dirty="0" smtClean="0"/>
              <a:t>cFHR/Apple Watch</a:t>
            </a:r>
          </a:p>
          <a:p>
            <a:r>
              <a:rPr lang="en-US" dirty="0" smtClean="0"/>
              <a:t>Boyd Member Dashboard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Natural Language benefits search</a:t>
            </a:r>
          </a:p>
          <a:p>
            <a:r>
              <a:rPr lang="en-US" dirty="0" smtClean="0"/>
              <a:t>Medical Policy Alerts</a:t>
            </a:r>
          </a:p>
          <a:p>
            <a:r>
              <a:rPr lang="en-US" dirty="0" smtClean="0"/>
              <a:t>Episode of Care Advisory</a:t>
            </a:r>
          </a:p>
          <a:p>
            <a:r>
              <a:rPr lang="en-US" dirty="0" smtClean="0"/>
              <a:t>Crowd Sourced Application Testing</a:t>
            </a:r>
          </a:p>
          <a:p>
            <a:r>
              <a:rPr lang="en-US" dirty="0" smtClean="0"/>
              <a:t>Population Health</a:t>
            </a:r>
            <a:r>
              <a:rPr lang="en-US" baseline="0" dirty="0" smtClean="0"/>
              <a:t> </a:t>
            </a:r>
            <a:r>
              <a:rPr lang="en-US" dirty="0" smtClean="0"/>
              <a:t>Management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7CFF0C-5B35-46A9-B8E7-AFF3F45F6FA9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5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683164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EB59DC21-FDDA-43DE-8716-9A886D4417B0}" type="datetime1">
              <a:rPr lang="en-US" smtClean="0">
                <a:solidFill>
                  <a:prstClr val="black"/>
                </a:solidFill>
              </a:rPr>
              <a:pPr/>
              <a:t>1/8/16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EAD121-A289-4444-9389-D3675A8CD485}" type="slidenum">
              <a:rPr lang="en-US" smtClean="0">
                <a:solidFill>
                  <a:prstClr val="black"/>
                </a:solidFill>
              </a:rPr>
              <a:pPr/>
              <a:t>20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95403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baseline="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EB59DC21-FDDA-43DE-8716-9A886D4417B0}" type="datetime1">
              <a:rPr lang="en-US" smtClean="0">
                <a:solidFill>
                  <a:prstClr val="black"/>
                </a:solidFill>
                <a:latin typeface="Calibri"/>
              </a:rPr>
              <a:pPr/>
              <a:t>1/8/16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EAD121-A289-4444-9389-D3675A8CD485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24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881560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0"/>
            <a:ext cx="9156700" cy="6858000"/>
          </a:xfrm>
          <a:prstGeom prst="rect">
            <a:avLst/>
          </a:prstGeom>
          <a:solidFill>
            <a:srgbClr val="092A3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0850" y="298450"/>
            <a:ext cx="8235950" cy="69215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4000" b="1">
                <a:solidFill>
                  <a:srgbClr val="0079C2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0850" y="990600"/>
            <a:ext cx="8235950" cy="5461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06" t="33333" r="22840" b="32639"/>
          <a:stretch/>
        </p:blipFill>
        <p:spPr>
          <a:xfrm>
            <a:off x="342900" y="5715000"/>
            <a:ext cx="2556589" cy="914400"/>
          </a:xfrm>
          <a:prstGeom prst="rect">
            <a:avLst/>
          </a:prstGeom>
        </p:spPr>
      </p:pic>
      <p:pic>
        <p:nvPicPr>
          <p:cNvPr id="5" name="Picture 4" descr="3Boxes-01.png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08" t="7380" r="23048" b="25404"/>
          <a:stretch/>
        </p:blipFill>
        <p:spPr>
          <a:xfrm>
            <a:off x="6934200" y="4855175"/>
            <a:ext cx="2209800" cy="2002825"/>
          </a:xfrm>
          <a:prstGeom prst="rect">
            <a:avLst/>
          </a:prstGeom>
        </p:spPr>
      </p:pic>
      <p:pic>
        <p:nvPicPr>
          <p:cNvPr id="10" name="Picture 9" descr="3Boxes-01.png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08" t="7378" r="16010" b="10062"/>
          <a:stretch/>
        </p:blipFill>
        <p:spPr>
          <a:xfrm rot="10800000">
            <a:off x="4673600" y="3721103"/>
            <a:ext cx="2501900" cy="2460027"/>
          </a:xfrm>
          <a:prstGeom prst="rect">
            <a:avLst/>
          </a:prstGeom>
        </p:spPr>
      </p:pic>
      <p:pic>
        <p:nvPicPr>
          <p:cNvPr id="12" name="Picture 11" descr="3Boxes-01.png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18" t="7379" r="16008" b="23799"/>
          <a:stretch/>
        </p:blipFill>
        <p:spPr>
          <a:xfrm rot="16200000">
            <a:off x="8034607" y="5084494"/>
            <a:ext cx="1254446" cy="964341"/>
          </a:xfrm>
          <a:prstGeom prst="rect">
            <a:avLst/>
          </a:prstGeom>
        </p:spPr>
      </p:pic>
      <p:pic>
        <p:nvPicPr>
          <p:cNvPr id="13" name="Picture 12" descr="3Boxes-01.png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08" t="7378" r="16010" b="10062"/>
          <a:stretch/>
        </p:blipFill>
        <p:spPr>
          <a:xfrm rot="10800000">
            <a:off x="3644900" y="3810003"/>
            <a:ext cx="1176528" cy="1156837"/>
          </a:xfrm>
          <a:prstGeom prst="rect">
            <a:avLst/>
          </a:prstGeom>
        </p:spPr>
      </p:pic>
      <p:pic>
        <p:nvPicPr>
          <p:cNvPr id="14" name="Picture 13" descr="3Boxes-01.png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91" t="7378" r="16011" b="10062"/>
          <a:stretch/>
        </p:blipFill>
        <p:spPr>
          <a:xfrm rot="16200000">
            <a:off x="6091648" y="5887309"/>
            <a:ext cx="784543" cy="1156837"/>
          </a:xfrm>
          <a:prstGeom prst="rect">
            <a:avLst/>
          </a:prstGeom>
        </p:spPr>
      </p:pic>
      <p:pic>
        <p:nvPicPr>
          <p:cNvPr id="15" name="Picture 14" descr="3Boxes-01.png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74" t="7378" r="16011" b="10062"/>
          <a:stretch/>
        </p:blipFill>
        <p:spPr>
          <a:xfrm rot="16200000">
            <a:off x="4763069" y="2679133"/>
            <a:ext cx="1181100" cy="1156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2714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0"/>
            <a:ext cx="9156700" cy="6858000"/>
          </a:xfrm>
          <a:prstGeom prst="rect">
            <a:avLst/>
          </a:prstGeom>
          <a:solidFill>
            <a:srgbClr val="092A3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0850" y="1524000"/>
            <a:ext cx="5251450" cy="352425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lnSpc>
                <a:spcPts val="6200"/>
              </a:lnSpc>
              <a:defRPr sz="6000" b="1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58009" y="6459816"/>
            <a:ext cx="435141" cy="365125"/>
          </a:xfrm>
        </p:spPr>
        <p:txBody>
          <a:bodyPr lIns="0" tIns="0" rIns="0" bIns="0" anchor="t" anchorCtr="0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77C4D4C0-4D6F-0248-917D-0F53CD2B0051}" type="slidenum">
              <a:rPr lang="en-US" smtClean="0">
                <a:latin typeface="Calibri"/>
              </a:rPr>
              <a:pPr/>
              <a:t>‹#›</a:t>
            </a:fld>
            <a:endParaRPr lang="en-US" dirty="0">
              <a:latin typeface="Calibri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4635499" y="6459816"/>
            <a:ext cx="3467101" cy="36512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r" defTabSz="457200">
              <a:defRPr/>
            </a:pPr>
            <a:r>
              <a:rPr lang="en-US" sz="800" cap="all" dirty="0" smtClean="0">
                <a:solidFill>
                  <a:schemeClr val="bg1"/>
                </a:solidFill>
                <a:latin typeface="Arial"/>
                <a:cs typeface="Arial"/>
              </a:rPr>
              <a:t>Proprietary | do not Duplicate or distribute</a:t>
            </a:r>
          </a:p>
          <a:p>
            <a:pPr defTabSz="457200"/>
            <a:endParaRPr lang="en-US" dirty="0">
              <a:solidFill>
                <a:schemeClr val="bg1"/>
              </a:solidFill>
              <a:latin typeface="Calibri"/>
            </a:endParaRPr>
          </a:p>
        </p:txBody>
      </p:sp>
      <p:pic>
        <p:nvPicPr>
          <p:cNvPr id="15" name="Picture 14" descr="3Boxes-01.pn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293" t="7378" r="16010" b="36361"/>
          <a:stretch/>
        </p:blipFill>
        <p:spPr>
          <a:xfrm rot="10800000">
            <a:off x="7454900" y="-3"/>
            <a:ext cx="1689100" cy="1676399"/>
          </a:xfrm>
          <a:prstGeom prst="rect">
            <a:avLst/>
          </a:prstGeom>
        </p:spPr>
      </p:pic>
      <p:pic>
        <p:nvPicPr>
          <p:cNvPr id="16" name="Picture 15" descr="3Boxes-01.pn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08" t="7378" r="16010" b="10062"/>
          <a:stretch/>
        </p:blipFill>
        <p:spPr>
          <a:xfrm rot="10800000">
            <a:off x="6426200" y="977900"/>
            <a:ext cx="1176528" cy="1156837"/>
          </a:xfrm>
          <a:prstGeom prst="rect">
            <a:avLst/>
          </a:prstGeom>
        </p:spPr>
      </p:pic>
      <p:pic>
        <p:nvPicPr>
          <p:cNvPr id="17" name="Picture 16" descr="3Boxes-01.pn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74" t="7378" r="16011" b="10062"/>
          <a:stretch/>
        </p:blipFill>
        <p:spPr>
          <a:xfrm rot="16200000">
            <a:off x="7544369" y="447705"/>
            <a:ext cx="1181100" cy="1156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218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 flipV="1">
            <a:off x="0" y="0"/>
            <a:ext cx="9156700" cy="1181100"/>
          </a:xfrm>
          <a:prstGeom prst="rect">
            <a:avLst/>
          </a:prstGeom>
          <a:solidFill>
            <a:srgbClr val="092A3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" name="Rectangle 10"/>
          <p:cNvSpPr/>
          <p:nvPr userDrawn="1"/>
        </p:nvSpPr>
        <p:spPr>
          <a:xfrm>
            <a:off x="0" y="1181100"/>
            <a:ext cx="9156700" cy="5676900"/>
          </a:xfrm>
          <a:prstGeom prst="rect">
            <a:avLst/>
          </a:prstGeom>
          <a:solidFill>
            <a:srgbClr val="D9D9E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8938"/>
            <a:ext cx="7010400" cy="754062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l">
              <a:lnSpc>
                <a:spcPts val="2600"/>
              </a:lnSpc>
              <a:defRPr sz="2400" b="1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58009" y="6459816"/>
            <a:ext cx="435141" cy="365125"/>
          </a:xfrm>
        </p:spPr>
        <p:txBody>
          <a:bodyPr lIns="0" tIns="0" rIns="0" bIns="0" anchor="t" anchorCtr="0"/>
          <a:lstStyle>
            <a:lvl1pPr algn="r">
              <a:defRPr sz="80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fld id="{77C4D4C0-4D6F-0248-917D-0F53CD2B00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4635499" y="6459816"/>
            <a:ext cx="3467101" cy="36512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r" defTabSz="457200">
              <a:defRPr/>
            </a:pPr>
            <a:r>
              <a:rPr lang="en-US" sz="800" cap="all" dirty="0" smtClean="0">
                <a:solidFill>
                  <a:srgbClr val="595959"/>
                </a:solidFill>
                <a:latin typeface="Arial"/>
                <a:cs typeface="Arial"/>
              </a:rPr>
              <a:t>Proprietary | do not Duplicate or distribute</a:t>
            </a:r>
          </a:p>
          <a:p>
            <a:pPr defTabSz="457200"/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9" name="Picture 8" descr="Anthem_Innovation_Studio_cmyk-01.pn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65" t="37778" r="24691" b="35556"/>
          <a:stretch/>
        </p:blipFill>
        <p:spPr>
          <a:xfrm>
            <a:off x="355600" y="6320116"/>
            <a:ext cx="1590675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10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0"/>
            <a:ext cx="9156700" cy="6858000"/>
          </a:xfrm>
          <a:prstGeom prst="rect">
            <a:avLst/>
          </a:prstGeom>
          <a:solidFill>
            <a:srgbClr val="092A3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0850" y="1524000"/>
            <a:ext cx="5251450" cy="352425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lnSpc>
                <a:spcPts val="6200"/>
              </a:lnSpc>
              <a:defRPr sz="6000" b="1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58009" y="6459816"/>
            <a:ext cx="435141" cy="365125"/>
          </a:xfrm>
        </p:spPr>
        <p:txBody>
          <a:bodyPr lIns="0" tIns="0" rIns="0" bIns="0" anchor="t" anchorCtr="0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77C4D4C0-4D6F-0248-917D-0F53CD2B0051}" type="slidenum">
              <a:rPr lang="en-US" smtClean="0">
                <a:latin typeface="Calibri"/>
              </a:rPr>
              <a:pPr/>
              <a:t>‹#›</a:t>
            </a:fld>
            <a:endParaRPr lang="en-US" dirty="0">
              <a:latin typeface="Calibri"/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4635499" y="6459816"/>
            <a:ext cx="3467101" cy="36512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r" defTabSz="457200">
              <a:defRPr/>
            </a:pPr>
            <a:r>
              <a:rPr lang="en-US" sz="800" cap="all" dirty="0" smtClean="0">
                <a:solidFill>
                  <a:schemeClr val="bg1"/>
                </a:solidFill>
                <a:latin typeface="Arial"/>
                <a:cs typeface="Arial"/>
              </a:rPr>
              <a:t>Proprietary | do not Duplicate or distribute</a:t>
            </a:r>
          </a:p>
          <a:p>
            <a:pPr defTabSz="457200"/>
            <a:endParaRPr lang="en-US" dirty="0">
              <a:solidFill>
                <a:schemeClr val="bg1"/>
              </a:solidFill>
              <a:latin typeface="Calibri"/>
            </a:endParaRP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06" t="33333" r="22840" b="32639"/>
          <a:stretch/>
        </p:blipFill>
        <p:spPr>
          <a:xfrm>
            <a:off x="342900" y="6238240"/>
            <a:ext cx="1661783" cy="594360"/>
          </a:xfrm>
          <a:prstGeom prst="rect">
            <a:avLst/>
          </a:prstGeom>
        </p:spPr>
      </p:pic>
      <p:pic>
        <p:nvPicPr>
          <p:cNvPr id="15" name="Picture 14" descr="3Boxes-01.png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293" t="7378" r="16010" b="36361"/>
          <a:stretch/>
        </p:blipFill>
        <p:spPr>
          <a:xfrm rot="10800000">
            <a:off x="7454900" y="-3"/>
            <a:ext cx="1689100" cy="1676399"/>
          </a:xfrm>
          <a:prstGeom prst="rect">
            <a:avLst/>
          </a:prstGeom>
        </p:spPr>
      </p:pic>
      <p:pic>
        <p:nvPicPr>
          <p:cNvPr id="16" name="Picture 15" descr="3Boxes-01.png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08" t="7378" r="16010" b="10062"/>
          <a:stretch/>
        </p:blipFill>
        <p:spPr>
          <a:xfrm rot="10800000">
            <a:off x="6426200" y="977900"/>
            <a:ext cx="1176528" cy="1156837"/>
          </a:xfrm>
          <a:prstGeom prst="rect">
            <a:avLst/>
          </a:prstGeom>
        </p:spPr>
      </p:pic>
      <p:pic>
        <p:nvPicPr>
          <p:cNvPr id="17" name="Picture 16" descr="3Boxes-01.png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74" t="7378" r="16011" b="10062"/>
          <a:stretch/>
        </p:blipFill>
        <p:spPr>
          <a:xfrm rot="16200000">
            <a:off x="7544369" y="447705"/>
            <a:ext cx="1181100" cy="1156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9807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 flipV="1">
            <a:off x="0" y="0"/>
            <a:ext cx="9156700" cy="1181100"/>
          </a:xfrm>
          <a:prstGeom prst="rect">
            <a:avLst/>
          </a:prstGeom>
          <a:solidFill>
            <a:srgbClr val="092A3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8938"/>
            <a:ext cx="7010400" cy="754062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l">
              <a:lnSpc>
                <a:spcPts val="2600"/>
              </a:lnSpc>
              <a:defRPr sz="2400" b="1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5" name="Picture 4" descr="Anthem_Innovation_Studio_cmyk-01.pn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65" t="37778" r="24691" b="35556"/>
          <a:stretch/>
        </p:blipFill>
        <p:spPr>
          <a:xfrm>
            <a:off x="355600" y="6320116"/>
            <a:ext cx="1590675" cy="457200"/>
          </a:xfrm>
          <a:prstGeom prst="rect">
            <a:avLst/>
          </a:prstGeom>
        </p:spPr>
      </p:pic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58009" y="6459816"/>
            <a:ext cx="435141" cy="365125"/>
          </a:xfrm>
        </p:spPr>
        <p:txBody>
          <a:bodyPr lIns="0" tIns="0" rIns="0" bIns="0" anchor="t" anchorCtr="0"/>
          <a:lstStyle>
            <a:lvl1pPr algn="r">
              <a:defRPr sz="80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fld id="{77C4D4C0-4D6F-0248-917D-0F53CD2B00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4635499" y="6459816"/>
            <a:ext cx="3467101" cy="36512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r" defTabSz="457200">
              <a:defRPr/>
            </a:pPr>
            <a:r>
              <a:rPr lang="en-US" sz="800" cap="all" dirty="0" smtClean="0">
                <a:solidFill>
                  <a:srgbClr val="595959"/>
                </a:solidFill>
                <a:latin typeface="Arial"/>
                <a:cs typeface="Arial"/>
              </a:rPr>
              <a:t>Proprietary | do not Duplicate or distribute</a:t>
            </a:r>
          </a:p>
          <a:p>
            <a:pPr defTabSz="457200"/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362161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0850" y="450850"/>
            <a:ext cx="8242300" cy="58039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9762889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fld id="{77C4D4C0-4D6F-0248-917D-0F53CD2B0051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defTabSz="457200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310636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114" r:id="rId1"/>
    <p:sldLayoutId id="2147484875" r:id="rId2"/>
    <p:sldLayoutId id="2147484876" r:id="rId3"/>
    <p:sldLayoutId id="2147485115" r:id="rId4"/>
    <p:sldLayoutId id="2147485118" r:id="rId5"/>
    <p:sldLayoutId id="2147484878" r:id="rId6"/>
  </p:sldLayoutIdLst>
  <p:timing>
    <p:tnLst>
      <p:par>
        <p:cTn xmlns:p14="http://schemas.microsoft.com/office/powerpoint/2010/main" id="1" dur="indefinite" restart="never" nodeType="tmRoot"/>
      </p:par>
    </p:tnLst>
  </p:timing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3.png"/><Relationship Id="rId3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3.png"/><Relationship Id="rId3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2.png"/><Relationship Id="rId3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4.png"/><Relationship Id="rId3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6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.png"/><Relationship Id="rId3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image" Target="../media/image41.png"/><Relationship Id="rId6" Type="http://schemas.openxmlformats.org/officeDocument/2006/relationships/image" Target="../media/image42.png"/><Relationship Id="rId7" Type="http://schemas.openxmlformats.org/officeDocument/2006/relationships/image" Target="../media/image43.png"/><Relationship Id="rId8" Type="http://schemas.openxmlformats.org/officeDocument/2006/relationships/image" Target="../media/image44.png"/><Relationship Id="rId9" Type="http://schemas.openxmlformats.org/officeDocument/2006/relationships/image" Target="../media/image45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5" Type="http://schemas.openxmlformats.org/officeDocument/2006/relationships/image" Target="../media/image50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39.png"/><Relationship Id="rId5" Type="http://schemas.openxmlformats.org/officeDocument/2006/relationships/image" Target="../media/image44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5" Type="http://schemas.openxmlformats.org/officeDocument/2006/relationships/image" Target="../media/image53.jpeg"/><Relationship Id="rId6" Type="http://schemas.microsoft.com/office/2007/relationships/hdphoto" Target="../media/hdphoto1.wdp"/><Relationship Id="rId7" Type="http://schemas.openxmlformats.org/officeDocument/2006/relationships/hyperlink" Target="https://vimeo.com/134468022" TargetMode="External"/><Relationship Id="rId8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2" Type="http://schemas.openxmlformats.org/officeDocument/2006/relationships/hyperlink" Target="https://vimeo.com/134468120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.jpeg"/><Relationship Id="rId3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4" Type="http://schemas.openxmlformats.org/officeDocument/2006/relationships/image" Target="../media/image18.emf"/><Relationship Id="rId5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Innovation at Anthem</a:t>
            </a:r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An </a:t>
            </a:r>
            <a:r>
              <a:rPr lang="en-US" dirty="0" smtClean="0"/>
              <a:t>overview of our innovation approach, team and process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96846" y="1627266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57200" y="1535668"/>
            <a:ext cx="5181600" cy="36933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dirty="0" smtClean="0">
                <a:solidFill>
                  <a:srgbClr val="00953A"/>
                </a:solidFill>
                <a:latin typeface="Arial"/>
                <a:cs typeface="Arial"/>
              </a:rPr>
              <a:t>Learning &amp; Development Team</a:t>
            </a:r>
          </a:p>
          <a:p>
            <a:r>
              <a:rPr lang="en-US" dirty="0" smtClean="0">
                <a:solidFill>
                  <a:srgbClr val="00953A"/>
                </a:solidFill>
                <a:latin typeface="Arial"/>
                <a:cs typeface="Arial"/>
              </a:rPr>
              <a:t>January 12, 2016</a:t>
            </a:r>
            <a:endParaRPr lang="en-US" dirty="0">
              <a:solidFill>
                <a:srgbClr val="00953A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371520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 have a multi-disciplinary innovation team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4D4C0-4D6F-0248-917D-0F53CD2B0051}" type="slidenum">
              <a:rPr lang="en-US" smtClean="0">
                <a:latin typeface="Calibri"/>
              </a:rPr>
              <a:pPr/>
              <a:t>10</a:t>
            </a:fld>
            <a:endParaRPr lang="en-US" dirty="0">
              <a:latin typeface="Calibri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0850" y="1524000"/>
            <a:ext cx="3333750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457200"/>
            <a:r>
              <a:rPr lang="en-US" b="1" dirty="0" smtClean="0">
                <a:solidFill>
                  <a:srgbClr val="0079C2"/>
                </a:solidFill>
                <a:latin typeface="Arial"/>
                <a:cs typeface="Arial"/>
              </a:rPr>
              <a:t>Helps stimulate, facilitate and support </a:t>
            </a:r>
            <a:r>
              <a:rPr lang="en-US" dirty="0" smtClean="0">
                <a:solidFill>
                  <a:srgbClr val="092A30"/>
                </a:solidFill>
                <a:latin typeface="Arial"/>
                <a:cs typeface="Arial"/>
              </a:rPr>
              <a:t>innovation efforts across the enterprise.</a:t>
            </a:r>
            <a:endParaRPr lang="en-US" dirty="0">
              <a:solidFill>
                <a:srgbClr val="092A30"/>
              </a:solidFill>
              <a:latin typeface="Arial"/>
              <a:cs typeface="Arial"/>
            </a:endParaRPr>
          </a:p>
        </p:txBody>
      </p:sp>
      <p:pic>
        <p:nvPicPr>
          <p:cNvPr id="7" name="Picture 6" descr="10609_Peoplecircles_Artboard 40 cop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200" y="381000"/>
            <a:ext cx="685800" cy="6858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230" y="1229782"/>
            <a:ext cx="8684741" cy="5559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5113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6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</a:t>
            </a:r>
            <a:r>
              <a:rPr lang="en-US" dirty="0" smtClean="0"/>
              <a:t>innovation </a:t>
            </a:r>
            <a:r>
              <a:rPr lang="en-US" dirty="0"/>
              <a:t>team has a </a:t>
            </a:r>
            <a:r>
              <a:rPr lang="en-US" dirty="0" err="1" smtClean="0"/>
              <a:t>matrixed</a:t>
            </a:r>
            <a:r>
              <a:rPr lang="en-US" dirty="0" smtClean="0"/>
              <a:t> </a:t>
            </a:r>
            <a:r>
              <a:rPr lang="en-US" dirty="0"/>
              <a:t>structure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for </a:t>
            </a:r>
            <a:r>
              <a:rPr lang="en-US" dirty="0"/>
              <a:t>optimal collaboration</a:t>
            </a:r>
            <a:br>
              <a:rPr lang="en-US" dirty="0"/>
            </a:b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4D4C0-4D6F-0248-917D-0F53CD2B0051}" type="slidenum">
              <a:rPr lang="en-US" smtClean="0">
                <a:latin typeface="Calibri"/>
              </a:rPr>
              <a:pPr/>
              <a:t>11</a:t>
            </a:fld>
            <a:endParaRPr lang="en-US" dirty="0">
              <a:latin typeface="Calibri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50850" y="1600200"/>
            <a:ext cx="2673350" cy="166199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457200"/>
            <a:r>
              <a:rPr lang="en-US" b="1" dirty="0">
                <a:solidFill>
                  <a:srgbClr val="0167BB"/>
                </a:solidFill>
                <a:latin typeface="Arial"/>
                <a:cs typeface="Arial"/>
              </a:rPr>
              <a:t>When a project enters the Innovation Studio, </a:t>
            </a:r>
            <a:r>
              <a:rPr lang="en-US" dirty="0">
                <a:solidFill>
                  <a:srgbClr val="092A30"/>
                </a:solidFill>
                <a:latin typeface="Arial"/>
                <a:cs typeface="Arial"/>
              </a:rPr>
              <a:t>the project’s sponsor joins the innovation team. Additional team members are added, when needed.</a:t>
            </a:r>
          </a:p>
        </p:txBody>
      </p:sp>
      <p:pic>
        <p:nvPicPr>
          <p:cNvPr id="15" name="Picture 14" descr="10609_Peoplecircles_Artboard 40 cop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200" y="381000"/>
            <a:ext cx="685800" cy="685800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457200" y="4064000"/>
            <a:ext cx="228600" cy="228600"/>
          </a:xfrm>
          <a:prstGeom prst="ellipse">
            <a:avLst/>
          </a:prstGeom>
          <a:solidFill>
            <a:srgbClr val="5A5B5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81000" y="3581400"/>
            <a:ext cx="24295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rgbClr val="0167BB"/>
                </a:solidFill>
                <a:latin typeface="Arial"/>
                <a:cs typeface="Arial"/>
              </a:rPr>
              <a:t>Example organization key</a:t>
            </a:r>
            <a:endParaRPr lang="en-US" sz="1400" b="1" dirty="0">
              <a:solidFill>
                <a:srgbClr val="0167BB"/>
              </a:solidFill>
              <a:latin typeface="Arial"/>
              <a:cs typeface="Arial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60400" y="4013200"/>
            <a:ext cx="19013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092A30"/>
                </a:solidFill>
                <a:latin typeface="Arial"/>
                <a:cs typeface="Arial"/>
              </a:rPr>
              <a:t>Strategy &amp; Innovation</a:t>
            </a:r>
            <a:endParaRPr lang="en-US" sz="1400" dirty="0">
              <a:solidFill>
                <a:srgbClr val="092A30"/>
              </a:solidFill>
              <a:latin typeface="Arial"/>
              <a:cs typeface="Arial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457200" y="3937000"/>
            <a:ext cx="2667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457200" y="4356100"/>
            <a:ext cx="228600" cy="228600"/>
          </a:xfrm>
          <a:prstGeom prst="ellipse">
            <a:avLst/>
          </a:prstGeom>
          <a:solidFill>
            <a:srgbClr val="E3702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660400" y="4305300"/>
            <a:ext cx="12875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092A30"/>
                </a:solidFill>
                <a:latin typeface="Arial"/>
                <a:cs typeface="Arial"/>
              </a:rPr>
              <a:t>Business Unit</a:t>
            </a:r>
            <a:endParaRPr lang="en-US" sz="1400" dirty="0">
              <a:solidFill>
                <a:srgbClr val="092A30"/>
              </a:solidFill>
              <a:latin typeface="Arial"/>
              <a:cs typeface="Arial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457200" y="4648200"/>
            <a:ext cx="228600" cy="228600"/>
          </a:xfrm>
          <a:prstGeom prst="ellipse">
            <a:avLst/>
          </a:prstGeom>
          <a:solidFill>
            <a:srgbClr val="7AB43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660400" y="4597400"/>
            <a:ext cx="20441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092A30"/>
                </a:solidFill>
                <a:latin typeface="Arial"/>
                <a:cs typeface="Arial"/>
              </a:rPr>
              <a:t>Information Technology</a:t>
            </a:r>
            <a:endParaRPr lang="en-US" sz="1400" dirty="0">
              <a:solidFill>
                <a:srgbClr val="092A30"/>
              </a:solidFill>
              <a:latin typeface="Arial"/>
              <a:cs typeface="Arial"/>
            </a:endParaRPr>
          </a:p>
        </p:txBody>
      </p:sp>
      <p:sp>
        <p:nvSpPr>
          <p:cNvPr id="18" name="Oval 17"/>
          <p:cNvSpPr/>
          <p:nvPr/>
        </p:nvSpPr>
        <p:spPr>
          <a:xfrm>
            <a:off x="457200" y="4940300"/>
            <a:ext cx="228600" cy="228600"/>
          </a:xfrm>
          <a:prstGeom prst="ellipse">
            <a:avLst/>
          </a:prstGeom>
          <a:solidFill>
            <a:srgbClr val="BA083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660400" y="4889500"/>
            <a:ext cx="19609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092A30"/>
                </a:solidFill>
                <a:latin typeface="Arial"/>
                <a:cs typeface="Arial"/>
              </a:rPr>
              <a:t>Consumer Experience</a:t>
            </a:r>
            <a:endParaRPr lang="en-US" sz="1400" dirty="0">
              <a:solidFill>
                <a:srgbClr val="092A30"/>
              </a:solidFill>
              <a:latin typeface="Arial"/>
              <a:cs typeface="Arial"/>
            </a:endParaRPr>
          </a:p>
        </p:txBody>
      </p:sp>
      <p:sp>
        <p:nvSpPr>
          <p:cNvPr id="20" name="Oval 19"/>
          <p:cNvSpPr/>
          <p:nvPr/>
        </p:nvSpPr>
        <p:spPr>
          <a:xfrm>
            <a:off x="457200" y="5245100"/>
            <a:ext cx="228600" cy="228600"/>
          </a:xfrm>
          <a:prstGeom prst="ellipse">
            <a:avLst/>
          </a:prstGeom>
          <a:solidFill>
            <a:srgbClr val="35497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660400" y="5194300"/>
            <a:ext cx="14720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092A30"/>
                </a:solidFill>
                <a:latin typeface="Arial"/>
                <a:cs typeface="Arial"/>
              </a:rPr>
              <a:t>Digital Solutions</a:t>
            </a:r>
            <a:endParaRPr lang="en-US" sz="1400" dirty="0">
              <a:solidFill>
                <a:srgbClr val="092A30"/>
              </a:solidFill>
              <a:latin typeface="Arial"/>
              <a:cs typeface="Arial"/>
            </a:endParaRPr>
          </a:p>
        </p:txBody>
      </p:sp>
      <p:sp>
        <p:nvSpPr>
          <p:cNvPr id="23" name="Oval 22"/>
          <p:cNvSpPr/>
          <p:nvPr/>
        </p:nvSpPr>
        <p:spPr>
          <a:xfrm>
            <a:off x="457200" y="5549900"/>
            <a:ext cx="228600" cy="228600"/>
          </a:xfrm>
          <a:prstGeom prst="ellipse">
            <a:avLst/>
          </a:prstGeom>
          <a:solidFill>
            <a:srgbClr val="EFB73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660400" y="5499100"/>
            <a:ext cx="24598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092A30"/>
                </a:solidFill>
                <a:latin typeface="Arial"/>
                <a:cs typeface="Arial"/>
              </a:rPr>
              <a:t>Marketing Insights/Research</a:t>
            </a:r>
            <a:endParaRPr lang="en-US" sz="1400" dirty="0">
              <a:solidFill>
                <a:srgbClr val="092A30"/>
              </a:solidFill>
              <a:latin typeface="Arial"/>
              <a:cs typeface="Arial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49" t="10529" r="9473" b="9747"/>
          <a:stretch/>
        </p:blipFill>
        <p:spPr>
          <a:xfrm>
            <a:off x="3505200" y="1371600"/>
            <a:ext cx="5139904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7153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88" b="26058"/>
          <a:stretch/>
        </p:blipFill>
        <p:spPr>
          <a:xfrm>
            <a:off x="0" y="1130301"/>
            <a:ext cx="9194800" cy="5727700"/>
          </a:xfrm>
          <a:prstGeom prst="rect">
            <a:avLst/>
          </a:prstGeom>
          <a:effectLst>
            <a:outerShdw blurRad="127000" dist="50800" dir="2700000" algn="tl" rotWithShape="0">
              <a:srgbClr val="000000">
                <a:alpha val="35000"/>
              </a:srgb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 use a flexible, agile innovation process</a:t>
            </a:r>
            <a:r>
              <a:rPr lang="en-US" dirty="0" smtClean="0">
                <a:effectLst/>
              </a:rPr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4D4C0-4D6F-0248-917D-0F53CD2B0051}" type="slidenum">
              <a:rPr lang="en-US" smtClean="0">
                <a:latin typeface="Calibri"/>
              </a:rPr>
              <a:pPr/>
              <a:t>12</a:t>
            </a:fld>
            <a:endParaRPr lang="en-US" dirty="0">
              <a:latin typeface="Calibri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57200" y="1565316"/>
            <a:ext cx="2819400" cy="13849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457200">
              <a:spcAft>
                <a:spcPts val="600"/>
              </a:spcAft>
            </a:pPr>
            <a:r>
              <a:rPr lang="en-US" b="1" dirty="0" smtClean="0">
                <a:solidFill>
                  <a:srgbClr val="0079C2"/>
                </a:solidFill>
                <a:latin typeface="Arial"/>
                <a:cs typeface="Arial"/>
              </a:rPr>
              <a:t>Our multi-phase process </a:t>
            </a:r>
            <a:r>
              <a:rPr lang="en-US" dirty="0" smtClean="0">
                <a:solidFill>
                  <a:srgbClr val="092A30"/>
                </a:solidFill>
                <a:latin typeface="Arial"/>
                <a:cs typeface="Arial"/>
              </a:rPr>
              <a:t>supports a wide range </a:t>
            </a:r>
            <a:br>
              <a:rPr lang="en-US" dirty="0" smtClean="0">
                <a:solidFill>
                  <a:srgbClr val="092A30"/>
                </a:solidFill>
                <a:latin typeface="Arial"/>
                <a:cs typeface="Arial"/>
              </a:rPr>
            </a:br>
            <a:r>
              <a:rPr lang="en-US" dirty="0" smtClean="0">
                <a:solidFill>
                  <a:srgbClr val="092A30"/>
                </a:solidFill>
                <a:latin typeface="Arial"/>
                <a:cs typeface="Arial"/>
              </a:rPr>
              <a:t>of ideas—from tech-based </a:t>
            </a:r>
            <a:br>
              <a:rPr lang="en-US" dirty="0" smtClean="0">
                <a:solidFill>
                  <a:srgbClr val="092A30"/>
                </a:solidFill>
                <a:latin typeface="Arial"/>
                <a:cs typeface="Arial"/>
              </a:rPr>
            </a:br>
            <a:r>
              <a:rPr lang="en-US" dirty="0" smtClean="0">
                <a:solidFill>
                  <a:srgbClr val="092A30"/>
                </a:solidFill>
                <a:latin typeface="Arial"/>
                <a:cs typeface="Arial"/>
              </a:rPr>
              <a:t>to business process improvement.</a:t>
            </a:r>
          </a:p>
        </p:txBody>
      </p:sp>
      <p:pic>
        <p:nvPicPr>
          <p:cNvPr id="7" name="Picture 6" descr="10609_Peoplecircles_Artboard 40 copy 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200" y="381000"/>
            <a:ext cx="685800" cy="685800"/>
          </a:xfrm>
          <a:prstGeom prst="rect">
            <a:avLst/>
          </a:prstGeom>
        </p:spPr>
      </p:pic>
      <p:pic>
        <p:nvPicPr>
          <p:cNvPr id="8" name="Picture 7" descr="Anthem_Innovation_Studio_cmyk-01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65" t="37778" r="24691" b="35556"/>
          <a:stretch/>
        </p:blipFill>
        <p:spPr>
          <a:xfrm>
            <a:off x="215900" y="6320116"/>
            <a:ext cx="1590675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1015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4800" y="5791200"/>
            <a:ext cx="8661400" cy="965200"/>
          </a:xfrm>
          <a:prstGeom prst="rect">
            <a:avLst/>
          </a:prstGeom>
          <a:solidFill>
            <a:srgbClr val="D9D9E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Our innovation process is part of a larger </a:t>
            </a:r>
            <a:br>
              <a:rPr lang="en-US" dirty="0" smtClean="0">
                <a:solidFill>
                  <a:srgbClr val="FFFFFF"/>
                </a:solidFill>
              </a:rPr>
            </a:br>
            <a:r>
              <a:rPr lang="en-US" dirty="0" smtClean="0">
                <a:solidFill>
                  <a:srgbClr val="FFFFFF"/>
                </a:solidFill>
              </a:rPr>
              <a:t>enterprise-wide innovation framework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4D4C0-4D6F-0248-917D-0F53CD2B0051}" type="slidenum">
              <a:rPr lang="en-US" smtClean="0">
                <a:latin typeface="Calibri"/>
              </a:rPr>
              <a:pPr/>
              <a:t>13</a:t>
            </a:fld>
            <a:endParaRPr lang="en-US" dirty="0">
              <a:latin typeface="Calibri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8" r="4344" b="11252"/>
          <a:stretch/>
        </p:blipFill>
        <p:spPr>
          <a:xfrm>
            <a:off x="0" y="1233947"/>
            <a:ext cx="9144000" cy="5624053"/>
          </a:xfrm>
          <a:prstGeom prst="rect">
            <a:avLst/>
          </a:prstGeom>
          <a:effectLst>
            <a:outerShdw blurRad="152400" dist="38100" dir="9000000" algn="tl" rotWithShape="0">
              <a:srgbClr val="000000">
                <a:alpha val="35000"/>
              </a:srgbClr>
            </a:outerShdw>
          </a:effectLst>
        </p:spPr>
      </p:pic>
      <p:pic>
        <p:nvPicPr>
          <p:cNvPr id="9" name="Picture 8" descr="10609_Peoplecircles_Artboard 40 copy 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200" y="381000"/>
            <a:ext cx="6858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663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 gather innovative ideas both inside </a:t>
            </a:r>
            <a:br>
              <a:rPr lang="en-US" dirty="0" smtClean="0"/>
            </a:br>
            <a:r>
              <a:rPr lang="en-US" dirty="0" smtClean="0"/>
              <a:t>and outside of Anthem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4D4C0-4D6F-0248-917D-0F53CD2B0051}" type="slidenum">
              <a:rPr lang="en-US" smtClean="0">
                <a:latin typeface="Calibri"/>
              </a:rPr>
              <a:pPr/>
              <a:t>14</a:t>
            </a:fld>
            <a:endParaRPr lang="en-US" dirty="0">
              <a:latin typeface="Calibri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57200" y="4495800"/>
            <a:ext cx="2209800" cy="1477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457200"/>
            <a:r>
              <a:rPr lang="en-US" sz="1200" b="1" dirty="0">
                <a:solidFill>
                  <a:srgbClr val="0079C2"/>
                </a:solidFill>
                <a:latin typeface="Arial"/>
                <a:cs typeface="Arial"/>
              </a:rPr>
              <a:t>Ideas </a:t>
            </a:r>
            <a:r>
              <a:rPr lang="en-US" sz="1200" dirty="0" smtClean="0">
                <a:solidFill>
                  <a:srgbClr val="092A30"/>
                </a:solidFill>
                <a:latin typeface="Arial"/>
                <a:cs typeface="Arial"/>
              </a:rPr>
              <a:t>come from proactive </a:t>
            </a:r>
            <a:r>
              <a:rPr lang="en-US" sz="1200" dirty="0">
                <a:solidFill>
                  <a:srgbClr val="092A30"/>
                </a:solidFill>
                <a:latin typeface="Arial"/>
                <a:cs typeface="Arial"/>
              </a:rPr>
              <a:t>engagement with internal and external audiences through multiple approaches, such as </a:t>
            </a:r>
            <a:r>
              <a:rPr lang="en-US" sz="1200" dirty="0" smtClean="0">
                <a:solidFill>
                  <a:srgbClr val="092A30"/>
                </a:solidFill>
                <a:latin typeface="Arial"/>
                <a:cs typeface="Arial"/>
              </a:rPr>
              <a:t>SoapBox </a:t>
            </a:r>
            <a:r>
              <a:rPr lang="en-US" sz="1200" dirty="0">
                <a:solidFill>
                  <a:srgbClr val="092A30"/>
                </a:solidFill>
                <a:latin typeface="Arial"/>
                <a:cs typeface="Arial"/>
              </a:rPr>
              <a:t>crowdsourcing</a:t>
            </a:r>
            <a:r>
              <a:rPr lang="en-US" sz="1200" dirty="0" smtClean="0">
                <a:solidFill>
                  <a:srgbClr val="092A30"/>
                </a:solidFill>
                <a:latin typeface="Arial"/>
                <a:cs typeface="Arial"/>
              </a:rPr>
              <a:t>, business engagement, </a:t>
            </a:r>
            <a:r>
              <a:rPr lang="en-US" sz="1200" dirty="0">
                <a:solidFill>
                  <a:srgbClr val="092A30"/>
                </a:solidFill>
                <a:latin typeface="Arial"/>
                <a:cs typeface="Arial"/>
              </a:rPr>
              <a:t>customer advisory </a:t>
            </a:r>
            <a:r>
              <a:rPr lang="en-US" sz="1200" dirty="0" smtClean="0">
                <a:solidFill>
                  <a:srgbClr val="092A30"/>
                </a:solidFill>
                <a:latin typeface="Arial"/>
                <a:cs typeface="Arial"/>
              </a:rPr>
              <a:t>groups </a:t>
            </a:r>
            <a:r>
              <a:rPr lang="en-US" sz="1200" dirty="0">
                <a:solidFill>
                  <a:srgbClr val="092A30"/>
                </a:solidFill>
                <a:latin typeface="Arial"/>
                <a:cs typeface="Arial"/>
              </a:rPr>
              <a:t>and vendor market </a:t>
            </a:r>
            <a:r>
              <a:rPr lang="en-US" sz="1200" dirty="0" smtClean="0">
                <a:solidFill>
                  <a:srgbClr val="092A30"/>
                </a:solidFill>
                <a:latin typeface="Arial"/>
                <a:cs typeface="Arial"/>
              </a:rPr>
              <a:t>scans.</a:t>
            </a:r>
            <a:endParaRPr lang="en-US" sz="1200" dirty="0">
              <a:solidFill>
                <a:srgbClr val="092A30"/>
              </a:solidFill>
              <a:latin typeface="Arial"/>
              <a:cs typeface="Arial"/>
            </a:endParaRPr>
          </a:p>
        </p:txBody>
      </p:sp>
      <p:pic>
        <p:nvPicPr>
          <p:cNvPr id="7" name="Picture 6" descr="10609_Peoplecircles_Artboard 40 copy 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200" y="381000"/>
            <a:ext cx="685800" cy="685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130" y="1003500"/>
            <a:ext cx="8457870" cy="5653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5251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Once ideas are gathered, we use multiple criteria </a:t>
            </a:r>
            <a:br>
              <a:rPr lang="en-US" dirty="0" smtClean="0"/>
            </a:br>
            <a:r>
              <a:rPr lang="en-US" dirty="0" smtClean="0"/>
              <a:t>to select the most promising ideas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>
          <a:xfrm>
            <a:off x="8258009" y="6459816"/>
            <a:ext cx="435141" cy="365125"/>
          </a:xfrm>
        </p:spPr>
        <p:txBody>
          <a:bodyPr/>
          <a:lstStyle/>
          <a:p>
            <a:fld id="{77C4D4C0-4D6F-0248-917D-0F53CD2B0051}" type="slidenum">
              <a:rPr lang="en-US" smtClean="0">
                <a:latin typeface="Calibri"/>
              </a:rPr>
              <a:pPr/>
              <a:t>15</a:t>
            </a:fld>
            <a:endParaRPr lang="en-US" dirty="0">
              <a:latin typeface="Calibri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2057400"/>
            <a:ext cx="2057400" cy="2057400"/>
          </a:xfrm>
          <a:prstGeom prst="rect">
            <a:avLst/>
          </a:prstGeom>
          <a:effectLst>
            <a:outerShdw blurRad="101600" dist="38100" dir="2700000" algn="tl" rotWithShape="0">
              <a:srgbClr val="000000">
                <a:alpha val="25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3000" y="2057400"/>
            <a:ext cx="2057400" cy="2057400"/>
          </a:xfrm>
          <a:prstGeom prst="rect">
            <a:avLst/>
          </a:prstGeom>
          <a:effectLst>
            <a:outerShdw blurRad="101600" dist="38100" dir="2700000" algn="tl" rotWithShape="0">
              <a:srgbClr val="000000">
                <a:alpha val="25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7400" y="2057400"/>
            <a:ext cx="2057400" cy="2057400"/>
          </a:xfrm>
          <a:prstGeom prst="rect">
            <a:avLst/>
          </a:prstGeom>
          <a:effectLst>
            <a:outerShdw blurRad="101600" dist="38100" dir="2700000" algn="tl" rotWithShape="0">
              <a:srgbClr val="000000">
                <a:alpha val="25000"/>
              </a:srgbClr>
            </a:outerShdw>
          </a:effectLst>
        </p:spPr>
      </p:pic>
      <p:sp>
        <p:nvSpPr>
          <p:cNvPr id="9" name="TextBox 8"/>
          <p:cNvSpPr txBox="1"/>
          <p:nvPr/>
        </p:nvSpPr>
        <p:spPr>
          <a:xfrm>
            <a:off x="457200" y="4114800"/>
            <a:ext cx="1827023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457200"/>
            <a:r>
              <a:rPr lang="en-US" sz="1600" b="1" dirty="0" smtClean="0">
                <a:solidFill>
                  <a:srgbClr val="092A30"/>
                </a:solidFill>
                <a:latin typeface="Arial"/>
                <a:cs typeface="Arial"/>
              </a:rPr>
              <a:t>Aligns with </a:t>
            </a:r>
          </a:p>
          <a:p>
            <a:pPr defTabSz="457200"/>
            <a:r>
              <a:rPr lang="en-US" sz="1600" b="1" dirty="0" smtClean="0">
                <a:solidFill>
                  <a:srgbClr val="092A30"/>
                </a:solidFill>
                <a:latin typeface="Arial"/>
                <a:cs typeface="Arial"/>
              </a:rPr>
              <a:t>Hunting Grounds</a:t>
            </a:r>
            <a:endParaRPr lang="en-US" sz="1600" dirty="0" smtClean="0">
              <a:solidFill>
                <a:srgbClr val="092A30"/>
              </a:solidFill>
              <a:latin typeface="Arial"/>
              <a:cs typeface="Arial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667000" y="4114800"/>
            <a:ext cx="1676400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457200"/>
            <a:r>
              <a:rPr lang="en-US" sz="1600" b="1" dirty="0" smtClean="0">
                <a:solidFill>
                  <a:srgbClr val="092A30"/>
                </a:solidFill>
                <a:latin typeface="Arial"/>
                <a:cs typeface="Arial"/>
              </a:rPr>
              <a:t>Alignment with Strategic Pillars</a:t>
            </a:r>
            <a:endParaRPr lang="en-US" sz="1600" dirty="0" smtClean="0">
              <a:solidFill>
                <a:srgbClr val="092A30"/>
              </a:solidFill>
              <a:latin typeface="Arial"/>
              <a:cs typeface="Arial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827777" y="4114800"/>
            <a:ext cx="1496823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457200"/>
            <a:r>
              <a:rPr lang="en-US" sz="1600" b="1" dirty="0" smtClean="0">
                <a:solidFill>
                  <a:srgbClr val="092A30"/>
                </a:solidFill>
                <a:latin typeface="Arial"/>
                <a:cs typeface="Arial"/>
              </a:rPr>
              <a:t>Delivers Value to Anthem</a:t>
            </a:r>
            <a:endParaRPr lang="en-US" sz="1600" dirty="0">
              <a:solidFill>
                <a:srgbClr val="092A30"/>
              </a:solidFill>
              <a:latin typeface="Arial"/>
              <a:cs typeface="Arial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800" y="2057400"/>
            <a:ext cx="2057400" cy="2057400"/>
          </a:xfrm>
          <a:prstGeom prst="rect">
            <a:avLst/>
          </a:prstGeom>
          <a:effectLst>
            <a:outerShdw blurRad="101600" dist="38100" dir="2700000" algn="tl" rotWithShape="0">
              <a:srgbClr val="000000">
                <a:alpha val="25000"/>
              </a:srgbClr>
            </a:outerShdw>
          </a:effectLst>
        </p:spPr>
      </p:pic>
      <p:sp>
        <p:nvSpPr>
          <p:cNvPr id="15" name="TextBox 14"/>
          <p:cNvSpPr txBox="1"/>
          <p:nvPr/>
        </p:nvSpPr>
        <p:spPr>
          <a:xfrm>
            <a:off x="7010400" y="4114800"/>
            <a:ext cx="1676400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457200"/>
            <a:r>
              <a:rPr lang="en-US" sz="1600" b="1" dirty="0" smtClean="0">
                <a:solidFill>
                  <a:srgbClr val="092A30"/>
                </a:solidFill>
                <a:latin typeface="Arial"/>
                <a:cs typeface="Arial"/>
              </a:rPr>
              <a:t>Aligns with our Innovation Scale</a:t>
            </a:r>
            <a:endParaRPr lang="en-US" sz="1600" dirty="0">
              <a:solidFill>
                <a:srgbClr val="092A30"/>
              </a:solidFill>
              <a:latin typeface="Arial"/>
              <a:cs typeface="Arial"/>
            </a:endParaRPr>
          </a:p>
        </p:txBody>
      </p:sp>
      <p:pic>
        <p:nvPicPr>
          <p:cNvPr id="14" name="Picture 13" descr="10609_Peoplecircles_Artboard 40 copy 2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200" y="381000"/>
            <a:ext cx="6858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8906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Hunting grounds help us focus on select areas of the healthcare ecosystem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>
          <a:xfrm>
            <a:off x="8258009" y="6459816"/>
            <a:ext cx="435141" cy="365125"/>
          </a:xfrm>
        </p:spPr>
        <p:txBody>
          <a:bodyPr/>
          <a:lstStyle/>
          <a:p>
            <a:fld id="{77C4D4C0-4D6F-0248-917D-0F53CD2B0051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50850" y="4205406"/>
            <a:ext cx="2292350" cy="1477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/>
            <a:r>
              <a:rPr lang="en-US" sz="1600" dirty="0">
                <a:solidFill>
                  <a:srgbClr val="092A30"/>
                </a:solidFill>
                <a:latin typeface="Arial"/>
                <a:cs typeface="Arial"/>
              </a:rPr>
              <a:t>Using new technologies across care settings to monitor members with chronic conditions and facilitate near-real-time interventions.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448050" y="4205406"/>
            <a:ext cx="2444750" cy="1477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dirty="0">
                <a:solidFill>
                  <a:srgbClr val="092A30"/>
                </a:solidFill>
                <a:latin typeface="Arial"/>
                <a:cs typeface="Arial"/>
              </a:rPr>
              <a:t>Redirecting care from high cost settings to lower cost settings while leveraging technology and providing a better consumer experiences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432550" y="4205406"/>
            <a:ext cx="2343151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/>
            <a:r>
              <a:rPr lang="en-US" sz="1600" dirty="0">
                <a:solidFill>
                  <a:srgbClr val="092A30"/>
                </a:solidFill>
                <a:latin typeface="Arial"/>
                <a:cs typeface="Arial"/>
              </a:rPr>
              <a:t>Using emerging tech </a:t>
            </a:r>
            <a:br>
              <a:rPr lang="en-US" sz="1600" dirty="0">
                <a:solidFill>
                  <a:srgbClr val="092A30"/>
                </a:solidFill>
                <a:latin typeface="Arial"/>
                <a:cs typeface="Arial"/>
              </a:rPr>
            </a:br>
            <a:r>
              <a:rPr lang="en-US" sz="1600" dirty="0">
                <a:solidFill>
                  <a:srgbClr val="092A30"/>
                </a:solidFill>
                <a:latin typeface="Arial"/>
                <a:cs typeface="Arial"/>
              </a:rPr>
              <a:t>and other industry best practices to simplify payer administrative tasks. </a:t>
            </a:r>
          </a:p>
          <a:p>
            <a:pPr lvl="0"/>
            <a:endParaRPr lang="en-US" sz="1600" dirty="0">
              <a:solidFill>
                <a:srgbClr val="092A30"/>
              </a:solidFill>
              <a:latin typeface="Arial"/>
              <a:cs typeface="Arial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473" y="1758878"/>
            <a:ext cx="2510028" cy="2510028"/>
          </a:xfrm>
          <a:prstGeom prst="rect">
            <a:avLst/>
          </a:prstGeom>
          <a:effectLst>
            <a:outerShdw blurRad="101600" dist="38100" dir="2700000" algn="tl" rotWithShape="0">
              <a:srgbClr val="000000">
                <a:alpha val="25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4973" y="1758878"/>
            <a:ext cx="2510028" cy="2510028"/>
          </a:xfrm>
          <a:prstGeom prst="rect">
            <a:avLst/>
          </a:prstGeom>
          <a:effectLst>
            <a:outerShdw blurRad="101600" dist="38100" dir="2700000" algn="tl" rotWithShape="0">
              <a:srgbClr val="000000">
                <a:alpha val="25000"/>
              </a:srgb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2173" y="1771578"/>
            <a:ext cx="2510028" cy="2510028"/>
          </a:xfrm>
          <a:prstGeom prst="rect">
            <a:avLst/>
          </a:prstGeom>
          <a:effectLst>
            <a:outerShdw blurRad="101600" dist="38100" dir="2700000" algn="tl" rotWithShape="0">
              <a:srgbClr val="000000">
                <a:alpha val="25000"/>
              </a:srgbClr>
            </a:outerShdw>
          </a:effectLst>
        </p:spPr>
      </p:pic>
      <p:sp>
        <p:nvSpPr>
          <p:cNvPr id="11" name="TextBox 10"/>
          <p:cNvSpPr txBox="1"/>
          <p:nvPr/>
        </p:nvSpPr>
        <p:spPr>
          <a:xfrm>
            <a:off x="444500" y="1538406"/>
            <a:ext cx="229235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/>
            <a:r>
              <a:rPr lang="en-US" sz="1600" b="1" dirty="0" smtClean="0">
                <a:solidFill>
                  <a:srgbClr val="0079C2"/>
                </a:solidFill>
                <a:latin typeface="Arial"/>
                <a:cs typeface="Arial"/>
              </a:rPr>
              <a:t>Remote Monitoring</a:t>
            </a:r>
            <a:endParaRPr lang="en-US" sz="1600" dirty="0" smtClean="0">
              <a:solidFill>
                <a:schemeClr val="tx1">
                  <a:lumMod val="65000"/>
                  <a:lumOff val="3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448050" y="1531478"/>
            <a:ext cx="229235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/>
            <a:r>
              <a:rPr lang="en-US" sz="1600" b="1" dirty="0" smtClean="0">
                <a:solidFill>
                  <a:srgbClr val="0079C2"/>
                </a:solidFill>
                <a:latin typeface="Arial"/>
                <a:cs typeface="Arial"/>
              </a:rPr>
              <a:t>Convenient Care</a:t>
            </a:r>
            <a:endParaRPr lang="en-US" sz="1600" dirty="0" smtClean="0">
              <a:solidFill>
                <a:schemeClr val="tx1">
                  <a:lumMod val="65000"/>
                  <a:lumOff val="3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432550" y="1544178"/>
            <a:ext cx="229235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/>
            <a:r>
              <a:rPr lang="en-US" sz="1600" b="1" dirty="0" smtClean="0">
                <a:solidFill>
                  <a:srgbClr val="0079C2"/>
                </a:solidFill>
                <a:latin typeface="Arial"/>
                <a:cs typeface="Arial"/>
              </a:rPr>
              <a:t>Payer Back Office 2.0</a:t>
            </a:r>
            <a:endParaRPr lang="en-US" sz="1600" dirty="0" smtClean="0">
              <a:solidFill>
                <a:schemeClr val="tx1">
                  <a:lumMod val="65000"/>
                  <a:lumOff val="35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17" name="Picture 16" descr="10609_Peoplecircles_Artboard 40 copy 2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200" y="381000"/>
            <a:ext cx="6858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5421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/>
          <p:nvPr/>
        </p:nvSpPr>
        <p:spPr>
          <a:xfrm>
            <a:off x="4038600" y="3200400"/>
            <a:ext cx="4648200" cy="1447800"/>
          </a:xfrm>
          <a:prstGeom prst="rect">
            <a:avLst/>
          </a:prstGeom>
          <a:solidFill>
            <a:srgbClr val="D9D9E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4038600" y="4800600"/>
            <a:ext cx="4648200" cy="1447800"/>
          </a:xfrm>
          <a:prstGeom prst="rect">
            <a:avLst/>
          </a:prstGeom>
          <a:solidFill>
            <a:srgbClr val="D9D9E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038600" y="1600200"/>
            <a:ext cx="4648200" cy="1447800"/>
          </a:xfrm>
          <a:prstGeom prst="rect">
            <a:avLst/>
          </a:prstGeom>
          <a:solidFill>
            <a:srgbClr val="D9D9E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Strategic Pillars make sure ideas align with enterprise strategy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>
          <a:xfrm>
            <a:off x="8258009" y="6459816"/>
            <a:ext cx="435141" cy="365125"/>
          </a:xfrm>
        </p:spPr>
        <p:txBody>
          <a:bodyPr/>
          <a:lstStyle/>
          <a:p>
            <a:fld id="{77C4D4C0-4D6F-0248-917D-0F53CD2B0051}" type="slidenum">
              <a:rPr lang="en-US" smtClean="0">
                <a:latin typeface="Calibri"/>
              </a:rPr>
              <a:pPr/>
              <a:t>17</a:t>
            </a:fld>
            <a:endParaRPr lang="en-US" dirty="0">
              <a:latin typeface="Calibri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638800" y="4864894"/>
            <a:ext cx="2743200" cy="123110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1400" b="1" dirty="0" smtClean="0">
                <a:solidFill>
                  <a:srgbClr val="BA083A"/>
                </a:solidFill>
                <a:latin typeface="Arial"/>
                <a:ea typeface="ＭＳ Ｐゴシック"/>
                <a:cs typeface="Arial"/>
              </a:rPr>
              <a:t>Cost of Care</a:t>
            </a:r>
          </a:p>
          <a:p>
            <a:r>
              <a:rPr lang="en-US" sz="1400" dirty="0" smtClean="0">
                <a:solidFill>
                  <a:srgbClr val="092A30"/>
                </a:solidFill>
                <a:latin typeface="Arial"/>
                <a:ea typeface="ＭＳ Ｐゴシック"/>
                <a:cs typeface="Arial"/>
              </a:rPr>
              <a:t>Strategic focus to lower the cost of quality care for members, including helping members identify how to get the right care at right time and place.</a:t>
            </a:r>
            <a:endParaRPr lang="en-US" sz="1400" dirty="0">
              <a:solidFill>
                <a:srgbClr val="092A30"/>
              </a:solidFill>
              <a:latin typeface="Arial"/>
              <a:ea typeface="ＭＳ Ｐゴシック"/>
              <a:cs typeface="Arial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638800" y="1676400"/>
            <a:ext cx="2667000" cy="12954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1400" b="1" dirty="0" smtClean="0">
                <a:solidFill>
                  <a:srgbClr val="BA083A"/>
                </a:solidFill>
                <a:latin typeface="Arial"/>
                <a:ea typeface="ＭＳ Ｐゴシック"/>
                <a:cs typeface="Arial"/>
              </a:rPr>
              <a:t>Consumer Centricity</a:t>
            </a:r>
          </a:p>
          <a:p>
            <a:r>
              <a:rPr lang="en-US" sz="1400" dirty="0" smtClean="0">
                <a:solidFill>
                  <a:srgbClr val="092A30"/>
                </a:solidFill>
                <a:latin typeface="Arial"/>
                <a:ea typeface="ＭＳ Ｐゴシック"/>
                <a:cs typeface="Arial"/>
              </a:rPr>
              <a:t>Strategic focus to improve consumers’ health, experiences and access to care. </a:t>
            </a:r>
            <a:endParaRPr lang="en-US" sz="1400" dirty="0">
              <a:solidFill>
                <a:srgbClr val="092A30"/>
              </a:solidFill>
              <a:latin typeface="Arial"/>
              <a:ea typeface="ＭＳ Ｐゴシック"/>
              <a:cs typeface="Arial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638800" y="3276600"/>
            <a:ext cx="2743200" cy="12192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1400" b="1" dirty="0" smtClean="0">
                <a:solidFill>
                  <a:srgbClr val="BA083A"/>
                </a:solidFill>
                <a:latin typeface="Arial"/>
                <a:ea typeface="ＭＳ Ｐゴシック"/>
                <a:cs typeface="Arial"/>
              </a:rPr>
              <a:t>Provider Collaboration</a:t>
            </a:r>
          </a:p>
          <a:p>
            <a:r>
              <a:rPr lang="en-US" sz="1400" dirty="0" smtClean="0">
                <a:solidFill>
                  <a:srgbClr val="092A30"/>
                </a:solidFill>
                <a:latin typeface="Arial"/>
                <a:ea typeface="ＭＳ Ｐゴシック"/>
                <a:cs typeface="Arial"/>
              </a:rPr>
              <a:t>Strategic focus to improve how Anthem works with providers and provides network services.</a:t>
            </a:r>
            <a:endParaRPr lang="en-US" sz="1400" dirty="0">
              <a:solidFill>
                <a:srgbClr val="092A30"/>
              </a:solidFill>
              <a:latin typeface="Arial"/>
              <a:ea typeface="ＭＳ Ｐゴシック"/>
              <a:cs typeface="Arial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372" y="1447800"/>
            <a:ext cx="2510028" cy="2510028"/>
          </a:xfrm>
          <a:prstGeom prst="rect">
            <a:avLst/>
          </a:prstGeom>
          <a:effectLst>
            <a:outerShdw blurRad="165100" dist="50800" dir="2700000" algn="tl" rotWithShape="0">
              <a:srgbClr val="000000">
                <a:alpha val="22000"/>
              </a:srgbClr>
            </a:outerShdw>
          </a:effectLst>
        </p:spPr>
      </p:pic>
      <p:sp>
        <p:nvSpPr>
          <p:cNvPr id="27" name="TextBox 26"/>
          <p:cNvSpPr txBox="1"/>
          <p:nvPr/>
        </p:nvSpPr>
        <p:spPr>
          <a:xfrm>
            <a:off x="438150" y="3984153"/>
            <a:ext cx="2914650" cy="12926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>
              <a:spcAft>
                <a:spcPts val="600"/>
              </a:spcAft>
            </a:pPr>
            <a:r>
              <a:rPr lang="en-US" sz="1400" b="1" dirty="0" smtClean="0">
                <a:solidFill>
                  <a:srgbClr val="B80838"/>
                </a:solidFill>
                <a:latin typeface="Arial"/>
                <a:cs typeface="Arial"/>
              </a:rPr>
              <a:t>Strategic Pillar</a:t>
            </a:r>
            <a:br>
              <a:rPr lang="en-US" sz="1400" b="1" dirty="0" smtClean="0">
                <a:solidFill>
                  <a:srgbClr val="B80838"/>
                </a:solidFill>
                <a:latin typeface="Arial"/>
                <a:cs typeface="Arial"/>
              </a:rPr>
            </a:br>
            <a:r>
              <a:rPr lang="en-US" sz="1400" dirty="0" smtClean="0">
                <a:solidFill>
                  <a:srgbClr val="092A30"/>
                </a:solidFill>
                <a:latin typeface="Arial"/>
                <a:cs typeface="Arial"/>
              </a:rPr>
              <a:t>Thought </a:t>
            </a:r>
            <a:r>
              <a:rPr lang="en-US" sz="1400" dirty="0">
                <a:solidFill>
                  <a:srgbClr val="092A30"/>
                </a:solidFill>
                <a:latin typeface="Arial"/>
                <a:cs typeface="Arial"/>
              </a:rPr>
              <a:t>leaders and drivers of improvement in defined areas of </a:t>
            </a:r>
            <a:r>
              <a:rPr lang="en-US" sz="1400" dirty="0" smtClean="0">
                <a:solidFill>
                  <a:srgbClr val="092A30"/>
                </a:solidFill>
                <a:latin typeface="Arial"/>
                <a:cs typeface="Arial"/>
              </a:rPr>
              <a:t>the business. Includes </a:t>
            </a:r>
            <a:r>
              <a:rPr lang="en-US" sz="1400" dirty="0">
                <a:solidFill>
                  <a:srgbClr val="092A30"/>
                </a:solidFill>
                <a:latin typeface="Arial"/>
                <a:cs typeface="Arial"/>
              </a:rPr>
              <a:t>Consumer </a:t>
            </a:r>
            <a:r>
              <a:rPr lang="en-US" sz="1400" dirty="0" smtClean="0">
                <a:solidFill>
                  <a:srgbClr val="092A30"/>
                </a:solidFill>
                <a:latin typeface="Arial"/>
                <a:cs typeface="Arial"/>
              </a:rPr>
              <a:t>Centricity, </a:t>
            </a:r>
            <a:r>
              <a:rPr lang="en-US" sz="1400" dirty="0">
                <a:solidFill>
                  <a:srgbClr val="092A30"/>
                </a:solidFill>
                <a:latin typeface="Arial"/>
                <a:cs typeface="Arial"/>
              </a:rPr>
              <a:t>Provider </a:t>
            </a:r>
            <a:r>
              <a:rPr lang="en-US" sz="1400" dirty="0" smtClean="0">
                <a:solidFill>
                  <a:srgbClr val="092A30"/>
                </a:solidFill>
                <a:latin typeface="Arial"/>
                <a:cs typeface="Arial"/>
              </a:rPr>
              <a:t>Collaboration and Cost </a:t>
            </a:r>
            <a:r>
              <a:rPr lang="en-US" sz="1400" dirty="0">
                <a:solidFill>
                  <a:srgbClr val="092A30"/>
                </a:solidFill>
                <a:latin typeface="Arial"/>
                <a:cs typeface="Arial"/>
              </a:rPr>
              <a:t>of </a:t>
            </a:r>
            <a:r>
              <a:rPr lang="en-US" sz="1400" dirty="0" smtClean="0">
                <a:solidFill>
                  <a:srgbClr val="092A30"/>
                </a:solidFill>
                <a:latin typeface="Arial"/>
                <a:cs typeface="Arial"/>
              </a:rPr>
              <a:t>Care.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3238500"/>
            <a:ext cx="1371600" cy="1371600"/>
          </a:xfrm>
          <a:prstGeom prst="rect">
            <a:avLst/>
          </a:prstGeom>
        </p:spPr>
      </p:pic>
      <p:pic>
        <p:nvPicPr>
          <p:cNvPr id="30" name="Picture 29" descr="IconsPNGer_Additional-09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1638300"/>
            <a:ext cx="1371600" cy="13716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4838700"/>
            <a:ext cx="1371600" cy="1371600"/>
          </a:xfrm>
          <a:prstGeom prst="rect">
            <a:avLst/>
          </a:prstGeom>
        </p:spPr>
      </p:pic>
      <p:pic>
        <p:nvPicPr>
          <p:cNvPr id="17" name="Picture 16" descr="10609_Peoplecircles_Artboard 40 copy 2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200" y="381000"/>
            <a:ext cx="6858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662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8938"/>
            <a:ext cx="6858000" cy="754062"/>
          </a:xfrm>
        </p:spPr>
        <p:txBody>
          <a:bodyPr>
            <a:normAutofit/>
          </a:bodyPr>
          <a:lstStyle/>
          <a:p>
            <a:r>
              <a:rPr lang="en-US" dirty="0" smtClean="0"/>
              <a:t>Value ensures that ideas will provide a return on investments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>
          <a:xfrm>
            <a:off x="8258009" y="6459816"/>
            <a:ext cx="435141" cy="365125"/>
          </a:xfrm>
        </p:spPr>
        <p:txBody>
          <a:bodyPr/>
          <a:lstStyle/>
          <a:p>
            <a:fld id="{77C4D4C0-4D6F-0248-917D-0F53CD2B0051}" type="slidenum">
              <a:rPr lang="en-US" smtClean="0">
                <a:latin typeface="Calibri"/>
              </a:rPr>
              <a:pPr/>
              <a:t>18</a:t>
            </a:fld>
            <a:endParaRPr lang="en-US" dirty="0">
              <a:latin typeface="Calibri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50850" y="4205406"/>
            <a:ext cx="2292350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dirty="0">
                <a:solidFill>
                  <a:srgbClr val="092A30"/>
                </a:solidFill>
                <a:latin typeface="Arial"/>
                <a:ea typeface="ＭＳ Ｐゴシック"/>
                <a:cs typeface="Arial"/>
              </a:rPr>
              <a:t>Drives membership, increases up-sells, increases renewals, increases </a:t>
            </a:r>
            <a:r>
              <a:rPr lang="en-US" sz="1600" dirty="0" smtClean="0">
                <a:solidFill>
                  <a:srgbClr val="092A30"/>
                </a:solidFill>
                <a:latin typeface="Arial"/>
                <a:ea typeface="ＭＳ Ｐゴシック"/>
                <a:cs typeface="Arial"/>
              </a:rPr>
              <a:t>retention.</a:t>
            </a:r>
            <a:endParaRPr lang="en-US" sz="1600" dirty="0">
              <a:solidFill>
                <a:srgbClr val="092A30"/>
              </a:solidFill>
              <a:latin typeface="Arial"/>
              <a:ea typeface="ＭＳ Ｐゴシック"/>
              <a:cs typeface="Arial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448050" y="4205406"/>
            <a:ext cx="2343150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dirty="0">
                <a:solidFill>
                  <a:srgbClr val="092A30"/>
                </a:solidFill>
                <a:latin typeface="Arial"/>
                <a:ea typeface="ＭＳ Ｐゴシック"/>
                <a:cs typeface="Arial"/>
              </a:rPr>
              <a:t>Reduces cost of care, improves health outcomes, reduces administrative </a:t>
            </a:r>
            <a:r>
              <a:rPr lang="en-US" sz="1600" dirty="0" smtClean="0">
                <a:solidFill>
                  <a:srgbClr val="092A30"/>
                </a:solidFill>
                <a:latin typeface="Arial"/>
                <a:ea typeface="ＭＳ Ｐゴシック"/>
                <a:cs typeface="Arial"/>
              </a:rPr>
              <a:t>cost.</a:t>
            </a:r>
            <a:endParaRPr lang="en-US" sz="1600" dirty="0">
              <a:solidFill>
                <a:srgbClr val="092A30"/>
              </a:solidFill>
              <a:latin typeface="Arial"/>
              <a:ea typeface="ＭＳ Ｐゴシック"/>
              <a:cs typeface="Arial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432550" y="4205406"/>
            <a:ext cx="2343151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dirty="0">
                <a:solidFill>
                  <a:srgbClr val="092A30"/>
                </a:solidFill>
                <a:latin typeface="Arial"/>
                <a:ea typeface="ＭＳ Ｐゴシック"/>
                <a:cs typeface="Arial"/>
              </a:rPr>
              <a:t>Improves net promoter scores, increases retention, increases </a:t>
            </a:r>
            <a:r>
              <a:rPr lang="en-US" sz="1600" dirty="0" smtClean="0">
                <a:solidFill>
                  <a:srgbClr val="092A30"/>
                </a:solidFill>
                <a:latin typeface="Arial"/>
                <a:ea typeface="ＭＳ Ｐゴシック"/>
                <a:cs typeface="Arial"/>
              </a:rPr>
              <a:t>adoption</a:t>
            </a:r>
            <a:r>
              <a:rPr lang="en-US" sz="1600" dirty="0">
                <a:solidFill>
                  <a:srgbClr val="092A30"/>
                </a:solidFill>
                <a:latin typeface="Arial"/>
                <a:cs typeface="Arial"/>
              </a:rPr>
              <a:t>.</a:t>
            </a:r>
            <a:endParaRPr lang="en-US" sz="1600" dirty="0">
              <a:solidFill>
                <a:srgbClr val="092A30"/>
              </a:solidFill>
              <a:latin typeface="Arial"/>
              <a:ea typeface="ＭＳ Ｐゴシック"/>
              <a:cs typeface="Arial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44500" y="1538406"/>
            <a:ext cx="229235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/>
            <a:r>
              <a:rPr lang="en-US" sz="1600" b="1" dirty="0" smtClean="0">
                <a:solidFill>
                  <a:srgbClr val="7BB435"/>
                </a:solidFill>
                <a:latin typeface="Arial"/>
                <a:cs typeface="Arial"/>
              </a:rPr>
              <a:t>Revenue</a:t>
            </a:r>
            <a:endParaRPr lang="en-US" sz="1600" dirty="0" smtClean="0">
              <a:solidFill>
                <a:srgbClr val="7BB435"/>
              </a:solidFill>
              <a:latin typeface="Arial"/>
              <a:cs typeface="Arial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448050" y="1531478"/>
            <a:ext cx="229235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/>
            <a:r>
              <a:rPr lang="en-US" sz="1600" b="1" dirty="0" smtClean="0">
                <a:solidFill>
                  <a:srgbClr val="7BB435"/>
                </a:solidFill>
                <a:latin typeface="Arial"/>
                <a:cs typeface="Arial"/>
              </a:rPr>
              <a:t>Cost</a:t>
            </a:r>
            <a:endParaRPr lang="en-US" sz="1600" dirty="0" smtClean="0">
              <a:solidFill>
                <a:srgbClr val="7BB435"/>
              </a:solidFill>
              <a:latin typeface="Arial"/>
              <a:cs typeface="Arial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432550" y="1544178"/>
            <a:ext cx="229235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/>
            <a:r>
              <a:rPr lang="en-US" sz="1600" b="1" dirty="0" smtClean="0">
                <a:solidFill>
                  <a:srgbClr val="7BB435"/>
                </a:solidFill>
                <a:latin typeface="Arial"/>
                <a:cs typeface="Arial"/>
              </a:rPr>
              <a:t>Customer Satisfaction</a:t>
            </a:r>
            <a:endParaRPr lang="en-US" sz="1600" dirty="0" smtClean="0">
              <a:solidFill>
                <a:srgbClr val="7BB435"/>
              </a:solidFill>
              <a:latin typeface="Arial"/>
              <a:cs typeface="Arial"/>
            </a:endParaRP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473" y="1758878"/>
            <a:ext cx="2510028" cy="2510028"/>
          </a:xfrm>
          <a:prstGeom prst="rect">
            <a:avLst/>
          </a:prstGeom>
          <a:effectLst>
            <a:outerShdw blurRad="101600" dist="38100" dir="2700000" algn="tl" rotWithShape="0">
              <a:srgbClr val="000000">
                <a:alpha val="25000"/>
              </a:srgbClr>
            </a:outerShdw>
          </a:effectLst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4973" y="1758878"/>
            <a:ext cx="2510028" cy="2510028"/>
          </a:xfrm>
          <a:prstGeom prst="rect">
            <a:avLst/>
          </a:prstGeom>
          <a:effectLst>
            <a:outerShdw blurRad="101600" dist="38100" dir="2700000" algn="tl" rotWithShape="0">
              <a:srgbClr val="000000">
                <a:alpha val="25000"/>
              </a:srgbClr>
            </a:outerShdw>
          </a:effectLst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2173" y="1771578"/>
            <a:ext cx="2510028" cy="2510028"/>
          </a:xfrm>
          <a:prstGeom prst="rect">
            <a:avLst/>
          </a:prstGeom>
          <a:effectLst>
            <a:outerShdw blurRad="101600" dist="38100" dir="2700000" algn="tl" rotWithShape="0">
              <a:srgbClr val="000000">
                <a:alpha val="25000"/>
              </a:srgbClr>
            </a:outerShdw>
          </a:effectLst>
        </p:spPr>
      </p:pic>
      <p:pic>
        <p:nvPicPr>
          <p:cNvPr id="15" name="Picture 14" descr="10609_Peoplecircles_Artboard 40 copy 2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200" y="381000"/>
            <a:ext cx="6858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662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8938"/>
            <a:ext cx="5715000" cy="754062"/>
          </a:xfrm>
        </p:spPr>
        <p:txBody>
          <a:bodyPr>
            <a:normAutofit/>
          </a:bodyPr>
          <a:lstStyle/>
          <a:p>
            <a:r>
              <a:rPr lang="en-US" dirty="0"/>
              <a:t>Innovation </a:t>
            </a:r>
            <a:r>
              <a:rPr lang="en-US" dirty="0" smtClean="0"/>
              <a:t>scale helps determine the need for innovation team engagement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68300" y="1524000"/>
            <a:ext cx="2933700" cy="42934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b="1" dirty="0" smtClean="0">
                <a:solidFill>
                  <a:srgbClr val="092A30"/>
                </a:solidFill>
                <a:latin typeface="Arial"/>
                <a:cs typeface="Arial"/>
              </a:rPr>
              <a:t>Innovation ideas fit into </a:t>
            </a:r>
            <a:br>
              <a:rPr lang="en-US" b="1" dirty="0" smtClean="0">
                <a:solidFill>
                  <a:srgbClr val="092A30"/>
                </a:solidFill>
                <a:latin typeface="Arial"/>
                <a:cs typeface="Arial"/>
              </a:rPr>
            </a:br>
            <a:r>
              <a:rPr lang="en-US" b="1" dirty="0" smtClean="0">
                <a:solidFill>
                  <a:srgbClr val="092A30"/>
                </a:solidFill>
                <a:latin typeface="Arial"/>
                <a:cs typeface="Arial"/>
              </a:rPr>
              <a:t>3 categories of investment and effort:</a:t>
            </a:r>
          </a:p>
          <a:p>
            <a:pPr lvl="0">
              <a:spcAft>
                <a:spcPts val="600"/>
              </a:spcAft>
            </a:pPr>
            <a:r>
              <a:rPr lang="en-US" sz="1200" b="1" dirty="0" smtClean="0">
                <a:solidFill>
                  <a:srgbClr val="0079C2"/>
                </a:solidFill>
                <a:latin typeface="Arial"/>
                <a:cs typeface="Arial"/>
              </a:rPr>
              <a:t>Incremental innovations</a:t>
            </a:r>
            <a:r>
              <a:rPr lang="en-US" sz="1200" dirty="0" smtClean="0">
                <a:solidFill>
                  <a:srgbClr val="0079C2"/>
                </a:solidFill>
                <a:latin typeface="Arial"/>
                <a:cs typeface="Arial"/>
              </a:rPr>
              <a:t> </a:t>
            </a:r>
            <a:r>
              <a:rPr lang="en-US" sz="1200" dirty="0" smtClean="0">
                <a:solidFill>
                  <a:srgbClr val="092A30"/>
                </a:solidFill>
                <a:latin typeface="Arial"/>
                <a:cs typeface="Arial"/>
              </a:rPr>
              <a:t>improve Anthem’s core capabilities, or operating paradigm. Typically have lower risk, use current methods and take 1 to 2 years for financial return.</a:t>
            </a:r>
          </a:p>
          <a:p>
            <a:pPr lvl="0">
              <a:spcAft>
                <a:spcPts val="600"/>
              </a:spcAft>
            </a:pPr>
            <a:r>
              <a:rPr lang="en-US" sz="1200" b="1" dirty="0" smtClean="0">
                <a:solidFill>
                  <a:srgbClr val="0079C2"/>
                </a:solidFill>
                <a:latin typeface="Arial"/>
                <a:cs typeface="Arial"/>
              </a:rPr>
              <a:t>Differentiated innovations</a:t>
            </a:r>
            <a:r>
              <a:rPr lang="en-US" sz="1200" dirty="0" smtClean="0">
                <a:solidFill>
                  <a:srgbClr val="0079C2"/>
                </a:solidFill>
                <a:latin typeface="Arial"/>
                <a:cs typeface="Arial"/>
              </a:rPr>
              <a:t> </a:t>
            </a:r>
            <a:r>
              <a:rPr lang="en-US" sz="1200" dirty="0" smtClean="0">
                <a:solidFill>
                  <a:srgbClr val="092A30"/>
                </a:solidFill>
                <a:latin typeface="Arial"/>
                <a:cs typeface="Arial"/>
              </a:rPr>
              <a:t>extend and enhance our core capabilities or paradigm and drive advantage in the market. Typically have a medium risk, use new-to-Anthem methods and take 2 to 4 years for financial return.</a:t>
            </a:r>
          </a:p>
          <a:p>
            <a:pPr lvl="0">
              <a:spcAft>
                <a:spcPts val="600"/>
              </a:spcAft>
            </a:pPr>
            <a:r>
              <a:rPr lang="en-US" sz="1200" b="1" dirty="0" smtClean="0">
                <a:solidFill>
                  <a:srgbClr val="0079C2"/>
                </a:solidFill>
                <a:latin typeface="Arial"/>
                <a:cs typeface="Arial"/>
              </a:rPr>
              <a:t>Transformational innovations</a:t>
            </a:r>
            <a:r>
              <a:rPr lang="en-US" sz="1200" dirty="0" smtClean="0">
                <a:solidFill>
                  <a:srgbClr val="0079C2"/>
                </a:solidFill>
                <a:latin typeface="Arial"/>
                <a:cs typeface="Arial"/>
              </a:rPr>
              <a:t> </a:t>
            </a:r>
            <a:r>
              <a:rPr lang="en-US" sz="1200" dirty="0" smtClean="0">
                <a:solidFill>
                  <a:srgbClr val="092A30"/>
                </a:solidFill>
                <a:latin typeface="Arial"/>
                <a:cs typeface="Arial"/>
              </a:rPr>
              <a:t>identify new opportunities or new operating paradigms for the future. Typically have a higher risk, use new and emerging methods and take 4 or more years for financial return.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258009" y="6459816"/>
            <a:ext cx="435141" cy="365125"/>
          </a:xfrm>
        </p:spPr>
        <p:txBody>
          <a:bodyPr/>
          <a:lstStyle/>
          <a:p>
            <a:fld id="{77C4D4C0-4D6F-0248-917D-0F53CD2B0051}" type="slidenum">
              <a:rPr lang="en-US" smtClean="0">
                <a:latin typeface="Calibri"/>
              </a:rPr>
              <a:pPr/>
              <a:t>19</a:t>
            </a:fld>
            <a:endParaRPr lang="en-US" dirty="0">
              <a:latin typeface="Calibri"/>
            </a:endParaRPr>
          </a:p>
        </p:txBody>
      </p:sp>
      <p:pic>
        <p:nvPicPr>
          <p:cNvPr id="9" name="Picture 8" descr="10609_Peoplecircles_Artboard 40 copy 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200" y="381000"/>
            <a:ext cx="685800" cy="685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2962" y="932756"/>
            <a:ext cx="5875080" cy="5875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6849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Our innovation</a:t>
            </a:r>
            <a:br>
              <a:rPr lang="en-US" dirty="0" smtClean="0"/>
            </a:br>
            <a:r>
              <a:rPr lang="en-US" dirty="0" smtClean="0"/>
              <a:t>goals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4D4C0-4D6F-0248-917D-0F53CD2B0051}" type="slidenum">
              <a:rPr lang="en-US" smtClean="0">
                <a:solidFill>
                  <a:prstClr val="white"/>
                </a:solidFill>
                <a:latin typeface="Calibri"/>
              </a:rPr>
              <a:pPr/>
              <a:t>2</a:t>
            </a:fld>
            <a:endParaRPr lang="en-US" dirty="0">
              <a:solidFill>
                <a:prstClr val="white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742121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Internal and external ideas form a pipeline of innovation projects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DCB2D-F3A1-47AC-A248-15826C4C808C}" type="slidenum">
              <a:rPr lang="en-US" smtClean="0">
                <a:solidFill>
                  <a:srgbClr val="000000">
                    <a:lumMod val="50000"/>
                    <a:lumOff val="50000"/>
                  </a:srgbClr>
                </a:solidFill>
              </a:rPr>
              <a:pPr/>
              <a:t>20</a:t>
            </a:fld>
            <a:endParaRPr lang="en-US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pic>
        <p:nvPicPr>
          <p:cNvPr id="66" name="Picture 6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40" y="762000"/>
            <a:ext cx="5760720" cy="5760720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65" y="3962964"/>
            <a:ext cx="457200" cy="457200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65" y="5171926"/>
            <a:ext cx="457200" cy="457200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4880" y="3962964"/>
            <a:ext cx="451350" cy="451350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1492" y="3962964"/>
            <a:ext cx="457200" cy="457200"/>
          </a:xfrm>
          <a:prstGeom prst="rect">
            <a:avLst/>
          </a:prstGeom>
        </p:spPr>
      </p:pic>
      <p:pic>
        <p:nvPicPr>
          <p:cNvPr id="71" name="Picture 7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1492" y="3353097"/>
            <a:ext cx="451350" cy="451350"/>
          </a:xfrm>
          <a:prstGeom prst="rect">
            <a:avLst/>
          </a:prstGeom>
        </p:spPr>
      </p:pic>
      <p:pic>
        <p:nvPicPr>
          <p:cNvPr id="72" name="Picture 7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65" y="3354019"/>
            <a:ext cx="457200" cy="457200"/>
          </a:xfrm>
          <a:prstGeom prst="rect">
            <a:avLst/>
          </a:prstGeom>
        </p:spPr>
      </p:pic>
      <p:pic>
        <p:nvPicPr>
          <p:cNvPr id="73" name="Picture 7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754" y="4572564"/>
            <a:ext cx="457200" cy="457200"/>
          </a:xfrm>
          <a:prstGeom prst="rect">
            <a:avLst/>
          </a:prstGeom>
        </p:spPr>
      </p:pic>
      <p:pic>
        <p:nvPicPr>
          <p:cNvPr id="74" name="Picture 7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754" y="5178408"/>
            <a:ext cx="457200" cy="457200"/>
          </a:xfrm>
          <a:prstGeom prst="rect">
            <a:avLst/>
          </a:prstGeom>
        </p:spPr>
      </p:pic>
      <p:pic>
        <p:nvPicPr>
          <p:cNvPr id="75" name="Picture 7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601" y="5178408"/>
            <a:ext cx="457200" cy="457200"/>
          </a:xfrm>
          <a:prstGeom prst="rect">
            <a:avLst/>
          </a:prstGeom>
        </p:spPr>
      </p:pic>
      <p:pic>
        <p:nvPicPr>
          <p:cNvPr id="76" name="Picture 7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640" y="5171926"/>
            <a:ext cx="457200" cy="457200"/>
          </a:xfrm>
          <a:prstGeom prst="rect">
            <a:avLst/>
          </a:prstGeom>
        </p:spPr>
      </p:pic>
      <p:pic>
        <p:nvPicPr>
          <p:cNvPr id="78" name="Picture 7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754" y="3962964"/>
            <a:ext cx="457200" cy="457200"/>
          </a:xfrm>
          <a:prstGeom prst="rect">
            <a:avLst/>
          </a:prstGeom>
        </p:spPr>
      </p:pic>
      <p:pic>
        <p:nvPicPr>
          <p:cNvPr id="79" name="Picture 7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292" y="3353097"/>
            <a:ext cx="457200" cy="457200"/>
          </a:xfrm>
          <a:prstGeom prst="rect">
            <a:avLst/>
          </a:prstGeom>
        </p:spPr>
      </p:pic>
      <p:pic>
        <p:nvPicPr>
          <p:cNvPr id="115" name="Picture 1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445" y="3353097"/>
            <a:ext cx="457200" cy="457200"/>
          </a:xfrm>
          <a:prstGeom prst="rect">
            <a:avLst/>
          </a:prstGeom>
        </p:spPr>
      </p:pic>
      <p:sp>
        <p:nvSpPr>
          <p:cNvPr id="116" name="TextBox 115"/>
          <p:cNvSpPr txBox="1"/>
          <p:nvPr/>
        </p:nvSpPr>
        <p:spPr>
          <a:xfrm>
            <a:off x="2625527" y="2057400"/>
            <a:ext cx="612973" cy="21544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 smtClean="0">
                <a:solidFill>
                  <a:srgbClr val="092A30"/>
                </a:solidFill>
                <a:latin typeface="Calibri"/>
                <a:cs typeface="Calibri"/>
              </a:rPr>
              <a:t>Anthem</a:t>
            </a:r>
            <a:endParaRPr lang="en-US" sz="1200" b="1" dirty="0">
              <a:solidFill>
                <a:srgbClr val="092A30"/>
              </a:solidFill>
              <a:latin typeface="Calibri"/>
              <a:cs typeface="Calibri"/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3708400" y="2057400"/>
            <a:ext cx="612973" cy="21544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 smtClean="0">
                <a:solidFill>
                  <a:srgbClr val="092A30"/>
                </a:solidFill>
                <a:latin typeface="Calibri"/>
                <a:cs typeface="Calibri"/>
              </a:rPr>
              <a:t>Customer</a:t>
            </a:r>
            <a:endParaRPr lang="en-US" sz="1200" b="1" dirty="0">
              <a:solidFill>
                <a:srgbClr val="092A30"/>
              </a:solidFill>
              <a:latin typeface="Calibri"/>
              <a:cs typeface="Calibri"/>
            </a:endParaRPr>
          </a:p>
        </p:txBody>
      </p:sp>
      <p:sp>
        <p:nvSpPr>
          <p:cNvPr id="118" name="TextBox 117"/>
          <p:cNvSpPr txBox="1"/>
          <p:nvPr/>
        </p:nvSpPr>
        <p:spPr>
          <a:xfrm>
            <a:off x="4813300" y="2057400"/>
            <a:ext cx="612973" cy="21544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 smtClean="0">
                <a:solidFill>
                  <a:srgbClr val="092A30"/>
                </a:solidFill>
                <a:latin typeface="Calibri"/>
                <a:cs typeface="Calibri"/>
              </a:rPr>
              <a:t>Partner</a:t>
            </a:r>
            <a:endParaRPr lang="en-US" sz="1200" b="1" dirty="0">
              <a:solidFill>
                <a:srgbClr val="092A30"/>
              </a:solidFill>
              <a:latin typeface="Calibri"/>
              <a:cs typeface="Calibri"/>
            </a:endParaRPr>
          </a:p>
        </p:txBody>
      </p:sp>
      <p:sp>
        <p:nvSpPr>
          <p:cNvPr id="119" name="TextBox 118"/>
          <p:cNvSpPr txBox="1"/>
          <p:nvPr/>
        </p:nvSpPr>
        <p:spPr>
          <a:xfrm>
            <a:off x="5880100" y="2057400"/>
            <a:ext cx="612973" cy="21544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 smtClean="0">
                <a:solidFill>
                  <a:srgbClr val="092A30"/>
                </a:solidFill>
                <a:latin typeface="Calibri"/>
                <a:cs typeface="Calibri"/>
              </a:rPr>
              <a:t>Market</a:t>
            </a:r>
            <a:endParaRPr lang="en-US" sz="1200" b="1" dirty="0">
              <a:solidFill>
                <a:srgbClr val="092A30"/>
              </a:solidFill>
              <a:latin typeface="Calibri"/>
              <a:cs typeface="Calibri"/>
            </a:endParaRPr>
          </a:p>
        </p:txBody>
      </p:sp>
      <p:cxnSp>
        <p:nvCxnSpPr>
          <p:cNvPr id="120" name="Straight Connector 119"/>
          <p:cNvCxnSpPr/>
          <p:nvPr/>
        </p:nvCxnSpPr>
        <p:spPr>
          <a:xfrm flipH="1">
            <a:off x="457200" y="2727504"/>
            <a:ext cx="22098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/>
          <p:nvPr/>
        </p:nvCxnSpPr>
        <p:spPr>
          <a:xfrm flipH="1">
            <a:off x="6477000" y="2727504"/>
            <a:ext cx="2209800" cy="0"/>
          </a:xfrm>
          <a:prstGeom prst="line">
            <a:avLst/>
          </a:prstGeom>
          <a:ln>
            <a:solidFill>
              <a:srgbClr val="7F7F7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2" name="TextBox 121"/>
          <p:cNvSpPr txBox="1"/>
          <p:nvPr/>
        </p:nvSpPr>
        <p:spPr>
          <a:xfrm>
            <a:off x="457200" y="2460804"/>
            <a:ext cx="1524000" cy="3048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1200" b="1" dirty="0" smtClean="0">
                <a:solidFill>
                  <a:srgbClr val="092A30"/>
                </a:solidFill>
                <a:latin typeface="Calibri"/>
                <a:cs typeface="Calibri"/>
              </a:rPr>
              <a:t>Anthem projects</a:t>
            </a:r>
            <a:endParaRPr lang="en-US" sz="1200" b="1" dirty="0">
              <a:solidFill>
                <a:srgbClr val="092A30"/>
              </a:solidFill>
              <a:latin typeface="Calibri"/>
              <a:cs typeface="Calibri"/>
            </a:endParaRPr>
          </a:p>
        </p:txBody>
      </p:sp>
      <p:sp>
        <p:nvSpPr>
          <p:cNvPr id="123" name="TextBox 122"/>
          <p:cNvSpPr txBox="1"/>
          <p:nvPr/>
        </p:nvSpPr>
        <p:spPr>
          <a:xfrm>
            <a:off x="6477000" y="2460804"/>
            <a:ext cx="1524000" cy="3048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1200" b="1" dirty="0" smtClean="0">
                <a:solidFill>
                  <a:srgbClr val="092A30"/>
                </a:solidFill>
                <a:latin typeface="Arial"/>
                <a:cs typeface="Arial"/>
              </a:rPr>
              <a:t>Market projects</a:t>
            </a:r>
            <a:endParaRPr lang="en-US" sz="1200" b="1" dirty="0">
              <a:solidFill>
                <a:srgbClr val="092A30"/>
              </a:solidFill>
              <a:latin typeface="Arial"/>
              <a:cs typeface="Arial"/>
            </a:endParaRPr>
          </a:p>
        </p:txBody>
      </p:sp>
      <p:cxnSp>
        <p:nvCxnSpPr>
          <p:cNvPr id="124" name="Straight Connector 123"/>
          <p:cNvCxnSpPr/>
          <p:nvPr/>
        </p:nvCxnSpPr>
        <p:spPr>
          <a:xfrm flipH="1">
            <a:off x="457200" y="3333040"/>
            <a:ext cx="22098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/>
          <p:nvPr/>
        </p:nvCxnSpPr>
        <p:spPr>
          <a:xfrm flipH="1">
            <a:off x="6477000" y="3333040"/>
            <a:ext cx="2209800" cy="0"/>
          </a:xfrm>
          <a:prstGeom prst="line">
            <a:avLst/>
          </a:prstGeom>
          <a:ln>
            <a:solidFill>
              <a:srgbClr val="7F7F7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6" name="TextBox 125"/>
          <p:cNvSpPr txBox="1"/>
          <p:nvPr/>
        </p:nvSpPr>
        <p:spPr>
          <a:xfrm>
            <a:off x="868680" y="2841804"/>
            <a:ext cx="1524000" cy="3048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1200" dirty="0" smtClean="0">
                <a:solidFill>
                  <a:srgbClr val="092A30"/>
                </a:solidFill>
                <a:latin typeface="Calibri"/>
                <a:cs typeface="Calibri"/>
              </a:rPr>
              <a:t>243 ideas</a:t>
            </a:r>
            <a:endParaRPr lang="en-US" sz="1200" dirty="0">
              <a:solidFill>
                <a:srgbClr val="092A30"/>
              </a:solidFill>
              <a:latin typeface="Calibri"/>
              <a:cs typeface="Calibri"/>
            </a:endParaRPr>
          </a:p>
        </p:txBody>
      </p:sp>
      <p:sp>
        <p:nvSpPr>
          <p:cNvPr id="127" name="TextBox 126"/>
          <p:cNvSpPr txBox="1"/>
          <p:nvPr/>
        </p:nvSpPr>
        <p:spPr>
          <a:xfrm>
            <a:off x="6893560" y="2841804"/>
            <a:ext cx="1524000" cy="3048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1200" dirty="0" smtClean="0">
                <a:solidFill>
                  <a:srgbClr val="092A30"/>
                </a:solidFill>
                <a:latin typeface="Calibri"/>
                <a:cs typeface="Calibri"/>
              </a:rPr>
              <a:t>90 vendors</a:t>
            </a:r>
            <a:endParaRPr lang="en-US" sz="1200" dirty="0">
              <a:solidFill>
                <a:srgbClr val="092A30"/>
              </a:solidFill>
              <a:latin typeface="Calibri"/>
              <a:cs typeface="Calibri"/>
            </a:endParaRPr>
          </a:p>
        </p:txBody>
      </p:sp>
      <p:sp>
        <p:nvSpPr>
          <p:cNvPr id="128" name="TextBox 127"/>
          <p:cNvSpPr txBox="1"/>
          <p:nvPr/>
        </p:nvSpPr>
        <p:spPr>
          <a:xfrm>
            <a:off x="482601" y="3463162"/>
            <a:ext cx="304800" cy="3048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  <a:latin typeface="Arial"/>
                <a:cs typeface="Arial"/>
              </a:rPr>
              <a:t>11</a:t>
            </a:r>
            <a:endParaRPr lang="en-US" sz="1400" b="1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29" name="TextBox 128"/>
          <p:cNvSpPr txBox="1"/>
          <p:nvPr/>
        </p:nvSpPr>
        <p:spPr>
          <a:xfrm>
            <a:off x="6935065" y="3462989"/>
            <a:ext cx="304800" cy="3048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  <a:latin typeface="Arial"/>
                <a:cs typeface="Arial"/>
              </a:rPr>
              <a:t>19</a:t>
            </a:r>
            <a:endParaRPr lang="en-US" sz="1400" b="1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30" name="TextBox 129"/>
          <p:cNvSpPr txBox="1"/>
          <p:nvPr/>
        </p:nvSpPr>
        <p:spPr>
          <a:xfrm>
            <a:off x="6511560" y="3454522"/>
            <a:ext cx="304800" cy="3048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  <a:latin typeface="Arial"/>
                <a:cs typeface="Arial"/>
              </a:rPr>
              <a:t>1</a:t>
            </a:r>
            <a:endParaRPr lang="en-US" sz="1400" b="1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31" name="TextBox 130"/>
          <p:cNvSpPr txBox="1"/>
          <p:nvPr/>
        </p:nvSpPr>
        <p:spPr>
          <a:xfrm>
            <a:off x="916992" y="3463162"/>
            <a:ext cx="304800" cy="3048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  <a:latin typeface="Arial"/>
                <a:cs typeface="Arial"/>
              </a:rPr>
              <a:t>2</a:t>
            </a:r>
            <a:endParaRPr lang="en-US" sz="1400" b="1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cxnSp>
        <p:nvCxnSpPr>
          <p:cNvPr id="132" name="Straight Connector 131"/>
          <p:cNvCxnSpPr/>
          <p:nvPr/>
        </p:nvCxnSpPr>
        <p:spPr>
          <a:xfrm flipH="1">
            <a:off x="457200" y="3938576"/>
            <a:ext cx="22098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/>
          <p:cNvCxnSpPr/>
          <p:nvPr/>
        </p:nvCxnSpPr>
        <p:spPr>
          <a:xfrm flipH="1">
            <a:off x="6477000" y="3938576"/>
            <a:ext cx="2209800" cy="0"/>
          </a:xfrm>
          <a:prstGeom prst="line">
            <a:avLst/>
          </a:prstGeom>
          <a:ln>
            <a:solidFill>
              <a:srgbClr val="7F7F7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/>
          <p:cNvCxnSpPr/>
          <p:nvPr/>
        </p:nvCxnSpPr>
        <p:spPr>
          <a:xfrm flipH="1">
            <a:off x="457200" y="4544112"/>
            <a:ext cx="22098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/>
          <p:cNvCxnSpPr/>
          <p:nvPr/>
        </p:nvCxnSpPr>
        <p:spPr>
          <a:xfrm flipH="1">
            <a:off x="6477000" y="4544112"/>
            <a:ext cx="2209800" cy="0"/>
          </a:xfrm>
          <a:prstGeom prst="line">
            <a:avLst/>
          </a:prstGeom>
          <a:ln>
            <a:solidFill>
              <a:srgbClr val="7F7F7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/>
          <p:cNvCxnSpPr/>
          <p:nvPr/>
        </p:nvCxnSpPr>
        <p:spPr>
          <a:xfrm flipH="1">
            <a:off x="457200" y="5149648"/>
            <a:ext cx="22098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/>
          <p:cNvCxnSpPr/>
          <p:nvPr/>
        </p:nvCxnSpPr>
        <p:spPr>
          <a:xfrm flipH="1">
            <a:off x="6477000" y="5149648"/>
            <a:ext cx="2209800" cy="0"/>
          </a:xfrm>
          <a:prstGeom prst="line">
            <a:avLst/>
          </a:prstGeom>
          <a:ln>
            <a:solidFill>
              <a:srgbClr val="7F7F7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/>
          <p:cNvCxnSpPr/>
          <p:nvPr/>
        </p:nvCxnSpPr>
        <p:spPr>
          <a:xfrm flipH="1">
            <a:off x="457200" y="5755184"/>
            <a:ext cx="22098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/>
          <p:cNvCxnSpPr/>
          <p:nvPr/>
        </p:nvCxnSpPr>
        <p:spPr>
          <a:xfrm flipH="1">
            <a:off x="6477000" y="5755184"/>
            <a:ext cx="2209800" cy="0"/>
          </a:xfrm>
          <a:prstGeom prst="line">
            <a:avLst/>
          </a:prstGeom>
          <a:ln>
            <a:solidFill>
              <a:srgbClr val="7F7F7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0" name="TextBox 139"/>
          <p:cNvSpPr txBox="1"/>
          <p:nvPr/>
        </p:nvSpPr>
        <p:spPr>
          <a:xfrm>
            <a:off x="6514775" y="4061004"/>
            <a:ext cx="304800" cy="3048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  <a:latin typeface="Arial"/>
                <a:cs typeface="Arial"/>
              </a:rPr>
              <a:t>2</a:t>
            </a:r>
            <a:endParaRPr lang="en-US" sz="1400" b="1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491760" y="4069644"/>
            <a:ext cx="304800" cy="3048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  <a:latin typeface="Arial"/>
                <a:cs typeface="Arial"/>
              </a:rPr>
              <a:t>1</a:t>
            </a:r>
            <a:endParaRPr lang="en-US" sz="1400" b="1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42" name="TextBox 141"/>
          <p:cNvSpPr txBox="1"/>
          <p:nvPr/>
        </p:nvSpPr>
        <p:spPr>
          <a:xfrm>
            <a:off x="6943880" y="4061004"/>
            <a:ext cx="304800" cy="3048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  <a:latin typeface="Arial"/>
                <a:cs typeface="Arial"/>
              </a:rPr>
              <a:t>1</a:t>
            </a:r>
            <a:endParaRPr lang="en-US" sz="1400" b="1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7372640" y="4061004"/>
            <a:ext cx="304800" cy="3048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  <a:latin typeface="Arial"/>
                <a:cs typeface="Arial"/>
              </a:rPr>
              <a:t>7</a:t>
            </a:r>
            <a:endParaRPr lang="en-US" sz="1400" b="1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44" name="TextBox 143"/>
          <p:cNvSpPr txBox="1"/>
          <p:nvPr/>
        </p:nvSpPr>
        <p:spPr>
          <a:xfrm>
            <a:off x="491760" y="4679244"/>
            <a:ext cx="304800" cy="3048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  <a:latin typeface="Arial"/>
                <a:cs typeface="Arial"/>
              </a:rPr>
              <a:t>2</a:t>
            </a:r>
            <a:endParaRPr lang="en-US" sz="1400" b="1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491760" y="5280204"/>
            <a:ext cx="304800" cy="3048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  <a:latin typeface="Arial"/>
                <a:cs typeface="Arial"/>
              </a:rPr>
              <a:t>1</a:t>
            </a:r>
            <a:endParaRPr lang="en-US" sz="1400" b="1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46" name="TextBox 145"/>
          <p:cNvSpPr txBox="1"/>
          <p:nvPr/>
        </p:nvSpPr>
        <p:spPr>
          <a:xfrm>
            <a:off x="906800" y="5280204"/>
            <a:ext cx="304800" cy="3048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  <a:latin typeface="Arial"/>
                <a:cs typeface="Arial"/>
              </a:rPr>
              <a:t>1</a:t>
            </a:r>
            <a:endParaRPr lang="en-US" sz="1400" b="1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47" name="TextBox 146"/>
          <p:cNvSpPr txBox="1"/>
          <p:nvPr/>
        </p:nvSpPr>
        <p:spPr>
          <a:xfrm>
            <a:off x="1316223" y="5278509"/>
            <a:ext cx="304800" cy="3048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  <a:latin typeface="Arial"/>
                <a:cs typeface="Arial"/>
              </a:rPr>
              <a:t>1</a:t>
            </a:r>
            <a:endParaRPr lang="en-US" sz="1400" b="1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48" name="TextBox 147"/>
          <p:cNvSpPr txBox="1"/>
          <p:nvPr/>
        </p:nvSpPr>
        <p:spPr>
          <a:xfrm>
            <a:off x="6513080" y="5280204"/>
            <a:ext cx="304800" cy="3048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  <a:latin typeface="Arial"/>
                <a:cs typeface="Arial"/>
              </a:rPr>
              <a:t>2</a:t>
            </a:r>
            <a:endParaRPr lang="en-US" sz="1400" b="1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grpSp>
        <p:nvGrpSpPr>
          <p:cNvPr id="149" name="Group 148"/>
          <p:cNvGrpSpPr/>
          <p:nvPr/>
        </p:nvGrpSpPr>
        <p:grpSpPr>
          <a:xfrm>
            <a:off x="7162800" y="1356360"/>
            <a:ext cx="1524000" cy="1056640"/>
            <a:chOff x="7162800" y="1402080"/>
            <a:chExt cx="1524000" cy="1056640"/>
          </a:xfrm>
        </p:grpSpPr>
        <p:pic>
          <p:nvPicPr>
            <p:cNvPr id="150" name="Picture 14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62800" y="1869440"/>
              <a:ext cx="274320" cy="274320"/>
            </a:xfrm>
            <a:prstGeom prst="rect">
              <a:avLst/>
            </a:prstGeom>
          </p:spPr>
        </p:pic>
        <p:pic>
          <p:nvPicPr>
            <p:cNvPr id="151" name="Picture 150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62800" y="2103120"/>
              <a:ext cx="274320" cy="274320"/>
            </a:xfrm>
            <a:prstGeom prst="rect">
              <a:avLst/>
            </a:prstGeom>
          </p:spPr>
        </p:pic>
        <p:pic>
          <p:nvPicPr>
            <p:cNvPr id="152" name="Picture 151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62800" y="1635760"/>
              <a:ext cx="274320" cy="274320"/>
            </a:xfrm>
            <a:prstGeom prst="rect">
              <a:avLst/>
            </a:prstGeom>
          </p:spPr>
        </p:pic>
        <p:pic>
          <p:nvPicPr>
            <p:cNvPr id="153" name="Picture 15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62800" y="1402080"/>
              <a:ext cx="274320" cy="274320"/>
            </a:xfrm>
            <a:prstGeom prst="rect">
              <a:avLst/>
            </a:prstGeom>
          </p:spPr>
        </p:pic>
        <p:sp>
          <p:nvSpPr>
            <p:cNvPr id="154" name="TextBox 153"/>
            <p:cNvSpPr txBox="1"/>
            <p:nvPr/>
          </p:nvSpPr>
          <p:spPr>
            <a:xfrm>
              <a:off x="7467600" y="1437640"/>
              <a:ext cx="1219200" cy="30480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r>
                <a:rPr lang="en-US" sz="1000" dirty="0" smtClean="0">
                  <a:solidFill>
                    <a:srgbClr val="092A30"/>
                  </a:solidFill>
                  <a:latin typeface="Calibri"/>
                  <a:cs typeface="Calibri"/>
                </a:rPr>
                <a:t>Convenient Care</a:t>
              </a:r>
              <a:endParaRPr lang="en-US" sz="1000" dirty="0">
                <a:solidFill>
                  <a:srgbClr val="092A30"/>
                </a:solidFill>
                <a:latin typeface="Calibri"/>
                <a:cs typeface="Calibri"/>
              </a:endParaRPr>
            </a:p>
          </p:txBody>
        </p:sp>
        <p:sp>
          <p:nvSpPr>
            <p:cNvPr id="155" name="TextBox 154"/>
            <p:cNvSpPr txBox="1"/>
            <p:nvPr/>
          </p:nvSpPr>
          <p:spPr>
            <a:xfrm>
              <a:off x="7467600" y="1681480"/>
              <a:ext cx="1219200" cy="30480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r>
                <a:rPr lang="en-US" sz="1000" dirty="0" smtClean="0">
                  <a:solidFill>
                    <a:srgbClr val="092A30"/>
                  </a:solidFill>
                  <a:latin typeface="Calibri"/>
                  <a:cs typeface="Calibri"/>
                </a:rPr>
                <a:t>Payer Back Office 2.0</a:t>
              </a:r>
              <a:endParaRPr lang="en-US" sz="1000" dirty="0">
                <a:solidFill>
                  <a:srgbClr val="092A30"/>
                </a:solidFill>
                <a:latin typeface="Calibri"/>
                <a:cs typeface="Calibri"/>
              </a:endParaRPr>
            </a:p>
          </p:txBody>
        </p:sp>
        <p:sp>
          <p:nvSpPr>
            <p:cNvPr id="156" name="TextBox 155"/>
            <p:cNvSpPr txBox="1"/>
            <p:nvPr/>
          </p:nvSpPr>
          <p:spPr>
            <a:xfrm>
              <a:off x="7467600" y="1925320"/>
              <a:ext cx="1219200" cy="30480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r>
                <a:rPr lang="en-US" sz="1000" dirty="0" smtClean="0">
                  <a:solidFill>
                    <a:srgbClr val="092A30"/>
                  </a:solidFill>
                  <a:latin typeface="Calibri"/>
                  <a:cs typeface="Calibri"/>
                </a:rPr>
                <a:t>Remote Monitoring</a:t>
              </a:r>
              <a:endParaRPr lang="en-US" sz="1000" dirty="0">
                <a:solidFill>
                  <a:srgbClr val="092A30"/>
                </a:solidFill>
                <a:latin typeface="Calibri"/>
                <a:cs typeface="Calibri"/>
              </a:endParaRPr>
            </a:p>
          </p:txBody>
        </p:sp>
        <p:sp>
          <p:nvSpPr>
            <p:cNvPr id="157" name="TextBox 156"/>
            <p:cNvSpPr txBox="1"/>
            <p:nvPr/>
          </p:nvSpPr>
          <p:spPr>
            <a:xfrm>
              <a:off x="7467600" y="2153920"/>
              <a:ext cx="1219200" cy="30480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r>
                <a:rPr lang="en-US" sz="1000" dirty="0" smtClean="0">
                  <a:solidFill>
                    <a:srgbClr val="092A30"/>
                  </a:solidFill>
                  <a:latin typeface="Calibri"/>
                  <a:cs typeface="Calibri"/>
                </a:rPr>
                <a:t>Other</a:t>
              </a:r>
              <a:endParaRPr lang="en-US" sz="1000" dirty="0">
                <a:solidFill>
                  <a:srgbClr val="092A30"/>
                </a:solidFill>
                <a:latin typeface="Calibri"/>
                <a:cs typeface="Calibri"/>
              </a:endParaRPr>
            </a:p>
          </p:txBody>
        </p:sp>
      </p:grpSp>
      <p:pic>
        <p:nvPicPr>
          <p:cNvPr id="158" name="Picture 15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00" y="2740204"/>
            <a:ext cx="411480" cy="411480"/>
          </a:xfrm>
          <a:prstGeom prst="rect">
            <a:avLst/>
          </a:prstGeom>
        </p:spPr>
      </p:pic>
      <p:pic>
        <p:nvPicPr>
          <p:cNvPr id="159" name="Picture 15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6520" y="2740204"/>
            <a:ext cx="411480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1163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How you can get involved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4D4C0-4D6F-0248-917D-0F53CD2B0051}" type="slidenum">
              <a:rPr lang="en-US" smtClean="0">
                <a:latin typeface="Calibri"/>
              </a:rPr>
              <a:pPr/>
              <a:t>21</a:t>
            </a:fld>
            <a:endParaRPr lang="en-US" dirty="0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798789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Help us gather ideas within Anthem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4D4C0-4D6F-0248-917D-0F53CD2B0051}" type="slidenum">
              <a:rPr lang="en-US" smtClean="0">
                <a:latin typeface="Calibri"/>
              </a:rPr>
              <a:pPr/>
              <a:t>22</a:t>
            </a:fld>
            <a:endParaRPr lang="en-US" dirty="0">
              <a:latin typeface="Calibri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205" b="26221"/>
          <a:stretch/>
        </p:blipFill>
        <p:spPr>
          <a:xfrm>
            <a:off x="609600" y="995831"/>
            <a:ext cx="8534400" cy="5862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7323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8938"/>
            <a:ext cx="8458200" cy="754062"/>
          </a:xfrm>
        </p:spPr>
        <p:txBody>
          <a:bodyPr>
            <a:normAutofit/>
          </a:bodyPr>
          <a:lstStyle/>
          <a:p>
            <a:r>
              <a:rPr lang="en-US" dirty="0" smtClean="0"/>
              <a:t>Participate in innovation activities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4D4C0-4D6F-0248-917D-0F53CD2B0051}" type="slidenum">
              <a:rPr lang="en-US" smtClean="0">
                <a:latin typeface="Calibri"/>
              </a:rPr>
              <a:pPr/>
              <a:t>23</a:t>
            </a:fld>
            <a:endParaRPr lang="en-US" dirty="0">
              <a:latin typeface="Calibri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1371600"/>
            <a:ext cx="1676400" cy="150534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438400" y="3048000"/>
            <a:ext cx="1828800" cy="273921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00584" defTabSz="457200"/>
            <a:r>
              <a:rPr lang="en-US" sz="1400" b="1" dirty="0" smtClean="0">
                <a:solidFill>
                  <a:srgbClr val="0079C2"/>
                </a:solidFill>
                <a:latin typeface="Arial"/>
                <a:cs typeface="Arial"/>
              </a:rPr>
              <a:t>Soapbox Challenges</a:t>
            </a:r>
          </a:p>
          <a:p>
            <a:pPr marL="100584" defTabSz="457200"/>
            <a:endParaRPr lang="en-US" sz="1400" b="1" dirty="0" smtClean="0">
              <a:solidFill>
                <a:srgbClr val="0079C2"/>
              </a:solidFill>
              <a:latin typeface="Arial"/>
              <a:cs typeface="Arial"/>
            </a:endParaRPr>
          </a:p>
          <a:p>
            <a:pPr marL="100584" indent="-100584" defTabSz="457200">
              <a:spcAft>
                <a:spcPts val="600"/>
              </a:spcAft>
              <a:buFont typeface="Arial"/>
              <a:buChar char="•"/>
            </a:pPr>
            <a:r>
              <a:rPr lang="en-US" sz="1400" dirty="0" smtClean="0">
                <a:solidFill>
                  <a:srgbClr val="092A30"/>
                </a:solidFill>
                <a:latin typeface="Arial"/>
                <a:cs typeface="Arial"/>
              </a:rPr>
              <a:t>Business unit sponsored Soapbox Challenges solicit innovative ideas in desired areas</a:t>
            </a:r>
          </a:p>
          <a:p>
            <a:pPr marL="100584" indent="-100584" defTabSz="457200">
              <a:spcAft>
                <a:spcPts val="600"/>
              </a:spcAft>
              <a:buFont typeface="Arial"/>
              <a:buChar char="•"/>
            </a:pPr>
            <a:r>
              <a:rPr lang="en-US" sz="1400" dirty="0">
                <a:solidFill>
                  <a:srgbClr val="092A30"/>
                </a:solidFill>
                <a:latin typeface="Arial"/>
                <a:cs typeface="Arial"/>
              </a:rPr>
              <a:t>Anthem associates contribute innovative ideas</a:t>
            </a:r>
          </a:p>
          <a:p>
            <a:pPr defTabSz="457200">
              <a:spcAft>
                <a:spcPts val="600"/>
              </a:spcAft>
            </a:pPr>
            <a:endParaRPr lang="en-US" sz="1400" dirty="0" smtClean="0">
              <a:solidFill>
                <a:srgbClr val="092A30"/>
              </a:solidFill>
              <a:latin typeface="Arial"/>
              <a:cs typeface="Arial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2288501" y="1371601"/>
            <a:ext cx="378499" cy="381000"/>
          </a:xfrm>
          <a:prstGeom prst="ellipse">
            <a:avLst/>
          </a:prstGeom>
          <a:solidFill>
            <a:srgbClr val="092A3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45720" rtlCol="0" anchor="ctr"/>
          <a:lstStyle/>
          <a:p>
            <a:pPr algn="ctr" defTabSz="457200"/>
            <a:r>
              <a:rPr lang="en-US" b="1" dirty="0" smtClean="0">
                <a:solidFill>
                  <a:prstClr val="white"/>
                </a:solidFill>
                <a:latin typeface="Arial"/>
                <a:cs typeface="Arial"/>
              </a:rPr>
              <a:t>2</a:t>
            </a:r>
            <a:endParaRPr lang="en-US" b="1" dirty="0">
              <a:solidFill>
                <a:prstClr val="white"/>
              </a:solidFill>
              <a:latin typeface="Arial"/>
              <a:cs typeface="Arial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295400"/>
            <a:ext cx="1600200" cy="16002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304800" y="3048000"/>
            <a:ext cx="1676400" cy="22313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00584" defTabSz="457200"/>
            <a:r>
              <a:rPr lang="en-US" sz="1400" b="1" dirty="0" smtClean="0">
                <a:solidFill>
                  <a:srgbClr val="0079C2"/>
                </a:solidFill>
                <a:latin typeface="Arial"/>
                <a:cs typeface="Arial"/>
              </a:rPr>
              <a:t>Innovation </a:t>
            </a:r>
            <a:r>
              <a:rPr lang="en-US" sz="1400" b="1" dirty="0" smtClean="0">
                <a:solidFill>
                  <a:srgbClr val="0079C2"/>
                </a:solidFill>
                <a:latin typeface="Arial"/>
                <a:cs typeface="Arial"/>
              </a:rPr>
              <a:t>Consultation</a:t>
            </a:r>
          </a:p>
          <a:p>
            <a:pPr marL="100584" defTabSz="457200"/>
            <a:endParaRPr lang="en-US" sz="1400" b="1" dirty="0" smtClean="0">
              <a:solidFill>
                <a:srgbClr val="0079C2"/>
              </a:solidFill>
              <a:latin typeface="Arial"/>
              <a:cs typeface="Arial"/>
            </a:endParaRPr>
          </a:p>
          <a:p>
            <a:pPr marL="100584" indent="-100584" defTabSz="457200">
              <a:spcAft>
                <a:spcPts val="600"/>
              </a:spcAft>
              <a:buFont typeface="Arial"/>
              <a:buChar char="•"/>
            </a:pPr>
            <a:r>
              <a:rPr lang="en-US" sz="1400" dirty="0" smtClean="0">
                <a:solidFill>
                  <a:srgbClr val="092A30"/>
                </a:solidFill>
                <a:latin typeface="Arial"/>
                <a:cs typeface="Arial"/>
              </a:rPr>
              <a:t>Innovation domain leaders engage with business unit leaders</a:t>
            </a:r>
          </a:p>
          <a:p>
            <a:pPr marL="100584" indent="-100584" defTabSz="457200">
              <a:spcAft>
                <a:spcPts val="600"/>
              </a:spcAft>
              <a:buFont typeface="Arial"/>
              <a:buChar char="•"/>
            </a:pPr>
            <a:r>
              <a:rPr lang="en-US" sz="1400" dirty="0" smtClean="0">
                <a:solidFill>
                  <a:srgbClr val="092A30"/>
                </a:solidFill>
                <a:latin typeface="Arial"/>
                <a:cs typeface="Arial"/>
              </a:rPr>
              <a:t>Identify business unit innovation strategy and plans</a:t>
            </a:r>
          </a:p>
        </p:txBody>
      </p:sp>
      <p:sp>
        <p:nvSpPr>
          <p:cNvPr id="19" name="Oval 18"/>
          <p:cNvSpPr/>
          <p:nvPr/>
        </p:nvSpPr>
        <p:spPr>
          <a:xfrm>
            <a:off x="304800" y="1371600"/>
            <a:ext cx="357717" cy="357717"/>
          </a:xfrm>
          <a:prstGeom prst="ellipse">
            <a:avLst/>
          </a:prstGeom>
          <a:solidFill>
            <a:srgbClr val="092A3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45720" rtlCol="0" anchor="ctr"/>
          <a:lstStyle/>
          <a:p>
            <a:pPr algn="ctr" defTabSz="457200"/>
            <a:r>
              <a:rPr lang="en-US" b="1" dirty="0" smtClean="0">
                <a:solidFill>
                  <a:prstClr val="white"/>
                </a:solidFill>
                <a:latin typeface="Arial"/>
                <a:cs typeface="Arial"/>
              </a:rPr>
              <a:t>1</a:t>
            </a:r>
            <a:endParaRPr lang="en-US" b="1" dirty="0">
              <a:solidFill>
                <a:prstClr val="white"/>
              </a:solidFill>
              <a:latin typeface="Arial"/>
              <a:cs typeface="Arial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1295400"/>
            <a:ext cx="1524000" cy="152400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4648200" y="3048000"/>
            <a:ext cx="1905000" cy="28777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00584" defTabSz="457200"/>
            <a:r>
              <a:rPr lang="en-US" sz="1400" b="1" dirty="0" smtClean="0">
                <a:solidFill>
                  <a:srgbClr val="0079C2"/>
                </a:solidFill>
                <a:latin typeface="Arial"/>
                <a:cs typeface="Arial"/>
              </a:rPr>
              <a:t>Innovation </a:t>
            </a:r>
            <a:r>
              <a:rPr lang="en-US" sz="1400" b="1" dirty="0" smtClean="0">
                <a:solidFill>
                  <a:srgbClr val="0079C2"/>
                </a:solidFill>
                <a:latin typeface="Arial"/>
                <a:cs typeface="Arial"/>
              </a:rPr>
              <a:t>Workshops</a:t>
            </a:r>
          </a:p>
          <a:p>
            <a:pPr marL="100584" defTabSz="457200"/>
            <a:endParaRPr lang="en-US" sz="1400" b="1" dirty="0" smtClean="0">
              <a:solidFill>
                <a:srgbClr val="0079C2"/>
              </a:solidFill>
              <a:latin typeface="Arial"/>
              <a:cs typeface="Arial"/>
            </a:endParaRPr>
          </a:p>
          <a:p>
            <a:pPr marL="100584" indent="-100584" defTabSz="457200">
              <a:spcAft>
                <a:spcPts val="600"/>
              </a:spcAft>
              <a:buFont typeface="Arial"/>
              <a:buChar char="•"/>
            </a:pPr>
            <a:r>
              <a:rPr lang="en-US" sz="1400" dirty="0" smtClean="0">
                <a:solidFill>
                  <a:srgbClr val="092A30"/>
                </a:solidFill>
                <a:latin typeface="Arial"/>
                <a:cs typeface="Arial"/>
              </a:rPr>
              <a:t>Business unit teams </a:t>
            </a:r>
            <a:r>
              <a:rPr lang="en-US" sz="1400" dirty="0">
                <a:solidFill>
                  <a:srgbClr val="092A30"/>
                </a:solidFill>
                <a:latin typeface="Arial"/>
                <a:cs typeface="Arial"/>
              </a:rPr>
              <a:t>come to the Innovation Studio </a:t>
            </a:r>
            <a:r>
              <a:rPr lang="en-US" sz="1400" dirty="0" smtClean="0">
                <a:solidFill>
                  <a:srgbClr val="092A30"/>
                </a:solidFill>
                <a:latin typeface="Arial"/>
                <a:cs typeface="Arial"/>
              </a:rPr>
              <a:t>to Ideate and Shape their priority innovation ideas</a:t>
            </a:r>
          </a:p>
          <a:p>
            <a:pPr marL="100584" indent="-100584" defTabSz="457200">
              <a:spcAft>
                <a:spcPts val="600"/>
              </a:spcAft>
              <a:buFont typeface="Arial"/>
              <a:buChar char="•"/>
            </a:pPr>
            <a:r>
              <a:rPr lang="en-US" sz="1400" dirty="0" smtClean="0">
                <a:solidFill>
                  <a:srgbClr val="092A30"/>
                </a:solidFill>
                <a:latin typeface="Arial"/>
                <a:cs typeface="Arial"/>
              </a:rPr>
              <a:t>Top ideas from each business unit are advanced as candidates for Innovation Pitch Day</a:t>
            </a:r>
            <a:endParaRPr lang="en-US" sz="1400" dirty="0">
              <a:solidFill>
                <a:srgbClr val="092A30"/>
              </a:solidFill>
              <a:latin typeface="Arial"/>
              <a:cs typeface="Arial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4595283" y="1371600"/>
            <a:ext cx="357717" cy="357717"/>
          </a:xfrm>
          <a:prstGeom prst="ellipse">
            <a:avLst/>
          </a:prstGeom>
          <a:solidFill>
            <a:srgbClr val="092A3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45720" rtlCol="0" anchor="ctr"/>
          <a:lstStyle/>
          <a:p>
            <a:pPr algn="ctr" defTabSz="457200"/>
            <a:r>
              <a:rPr lang="en-US" b="1" dirty="0" smtClean="0">
                <a:solidFill>
                  <a:prstClr val="white"/>
                </a:solidFill>
                <a:latin typeface="Arial"/>
                <a:cs typeface="Arial"/>
              </a:rPr>
              <a:t>3</a:t>
            </a:r>
            <a:endParaRPr lang="en-US" b="1" dirty="0">
              <a:solidFill>
                <a:prstClr val="white"/>
              </a:solidFill>
              <a:latin typeface="Arial"/>
              <a:cs typeface="Arial"/>
            </a:endParaRPr>
          </a:p>
        </p:txBody>
      </p:sp>
      <p:pic>
        <p:nvPicPr>
          <p:cNvPr id="13" name="Picture 12" descr="IconsPNGer_Additional-17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200" y="1371600"/>
            <a:ext cx="1524000" cy="1524000"/>
          </a:xfrm>
          <a:prstGeom prst="rect">
            <a:avLst/>
          </a:prstGeom>
          <a:effectLst>
            <a:outerShdw blurRad="16510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5" name="Oval 14"/>
          <p:cNvSpPr/>
          <p:nvPr/>
        </p:nvSpPr>
        <p:spPr>
          <a:xfrm>
            <a:off x="6858000" y="1394883"/>
            <a:ext cx="357717" cy="357717"/>
          </a:xfrm>
          <a:prstGeom prst="ellipse">
            <a:avLst/>
          </a:prstGeom>
          <a:solidFill>
            <a:srgbClr val="092A3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45720" rtlCol="0" anchor="ctr"/>
          <a:lstStyle/>
          <a:p>
            <a:pPr algn="ctr" defTabSz="457200"/>
            <a:r>
              <a:rPr lang="en-US" b="1" dirty="0" smtClean="0">
                <a:solidFill>
                  <a:prstClr val="white"/>
                </a:solidFill>
                <a:latin typeface="Arial"/>
                <a:cs typeface="Arial"/>
              </a:rPr>
              <a:t>4</a:t>
            </a:r>
            <a:endParaRPr lang="en-US" b="1" dirty="0">
              <a:solidFill>
                <a:prstClr val="white"/>
              </a:solidFill>
              <a:latin typeface="Arial"/>
              <a:cs typeface="Arial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934200" y="3049994"/>
            <a:ext cx="1905000" cy="244682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00584" defTabSz="457200"/>
            <a:r>
              <a:rPr lang="en-US" sz="1400" b="1" dirty="0" smtClean="0">
                <a:solidFill>
                  <a:srgbClr val="0079C2"/>
                </a:solidFill>
                <a:latin typeface="Arial"/>
                <a:cs typeface="Arial"/>
              </a:rPr>
              <a:t>Innovation </a:t>
            </a:r>
            <a:r>
              <a:rPr lang="en-US" sz="1400" b="1" dirty="0" smtClean="0">
                <a:solidFill>
                  <a:srgbClr val="0079C2"/>
                </a:solidFill>
                <a:latin typeface="Arial"/>
                <a:cs typeface="Arial"/>
              </a:rPr>
              <a:t>Pitch Days</a:t>
            </a:r>
          </a:p>
          <a:p>
            <a:pPr marL="100584" defTabSz="457200"/>
            <a:endParaRPr lang="en-US" sz="1400" b="1" dirty="0" smtClean="0">
              <a:solidFill>
                <a:srgbClr val="0079C2"/>
              </a:solidFill>
              <a:latin typeface="Arial"/>
              <a:cs typeface="Arial"/>
            </a:endParaRPr>
          </a:p>
          <a:p>
            <a:pPr marL="100584" indent="-100584" defTabSz="457200">
              <a:spcAft>
                <a:spcPts val="600"/>
              </a:spcAft>
              <a:buFont typeface="Arial"/>
              <a:buChar char="•"/>
            </a:pPr>
            <a:r>
              <a:rPr lang="en-US" sz="1400" dirty="0" smtClean="0">
                <a:solidFill>
                  <a:srgbClr val="092A30"/>
                </a:solidFill>
                <a:latin typeface="Arial"/>
                <a:cs typeface="Arial"/>
              </a:rPr>
              <a:t>Business unit sponsors present top innovative ideas to Innovation Council</a:t>
            </a:r>
          </a:p>
          <a:p>
            <a:pPr marL="100584" indent="-100584" defTabSz="457200">
              <a:spcAft>
                <a:spcPts val="600"/>
              </a:spcAft>
              <a:buFont typeface="Arial"/>
              <a:buChar char="•"/>
            </a:pPr>
            <a:r>
              <a:rPr lang="en-US" sz="1400" dirty="0" smtClean="0">
                <a:solidFill>
                  <a:srgbClr val="092A30"/>
                </a:solidFill>
                <a:latin typeface="Arial"/>
                <a:cs typeface="Arial"/>
              </a:rPr>
              <a:t>Criteria are applied and top innovative ideas are approved and funded</a:t>
            </a:r>
            <a:endParaRPr lang="en-US" sz="1400" dirty="0">
              <a:solidFill>
                <a:srgbClr val="092A30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69842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/>
          <p:cNvGrpSpPr/>
          <p:nvPr/>
        </p:nvGrpSpPr>
        <p:grpSpPr>
          <a:xfrm>
            <a:off x="2971800" y="2743200"/>
            <a:ext cx="1066800" cy="1066800"/>
            <a:chOff x="3429000" y="1752600"/>
            <a:chExt cx="1219200" cy="1219200"/>
          </a:xfrm>
        </p:grpSpPr>
        <p:sp>
          <p:nvSpPr>
            <p:cNvPr id="25" name="Oval 24"/>
            <p:cNvSpPr/>
            <p:nvPr/>
          </p:nvSpPr>
          <p:spPr>
            <a:xfrm>
              <a:off x="3429000" y="1752600"/>
              <a:ext cx="1219200" cy="1219200"/>
            </a:xfrm>
            <a:prstGeom prst="ellipse">
              <a:avLst/>
            </a:prstGeom>
            <a:solidFill>
              <a:srgbClr val="EFB73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3483286" y="2013857"/>
              <a:ext cx="1132405" cy="523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b="1" dirty="0" smtClean="0">
                  <a:solidFill>
                    <a:schemeClr val="bg1"/>
                  </a:solidFill>
                  <a:latin typeface="Arial"/>
                  <a:cs typeface="Arial"/>
                </a:rPr>
                <a:t>Service</a:t>
              </a:r>
              <a:br>
                <a:rPr lang="en-US" sz="1200" b="1" dirty="0" smtClean="0">
                  <a:solidFill>
                    <a:schemeClr val="bg1"/>
                  </a:solidFill>
                  <a:latin typeface="Arial"/>
                  <a:cs typeface="Arial"/>
                </a:rPr>
              </a:br>
              <a:r>
                <a:rPr lang="en-US" sz="1200" b="1" dirty="0" smtClean="0">
                  <a:solidFill>
                    <a:schemeClr val="bg1"/>
                  </a:solidFill>
                  <a:latin typeface="Arial"/>
                  <a:cs typeface="Arial"/>
                </a:rPr>
                <a:t>Operations</a:t>
              </a:r>
              <a:endParaRPr lang="en-US" sz="1200" b="1" dirty="0">
                <a:solidFill>
                  <a:schemeClr val="bg1"/>
                </a:solidFill>
                <a:latin typeface="Arial"/>
                <a:cs typeface="Arial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 smtClean="0">
                <a:solidFill>
                  <a:srgbClr val="FFFFFF"/>
                </a:solidFill>
              </a:rPr>
              <a:t>We’re already using these approaches to engage leaders across Anthem</a:t>
            </a: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258009" y="6459816"/>
            <a:ext cx="435141" cy="365125"/>
          </a:xfrm>
        </p:spPr>
        <p:txBody>
          <a:bodyPr/>
          <a:lstStyle/>
          <a:p>
            <a:fld id="{1A2DCB2D-F3A1-47AC-A248-15826C4C808C}" type="slidenum">
              <a:rPr lang="en-US" smtClean="0">
                <a:solidFill>
                  <a:srgbClr val="000000">
                    <a:lumMod val="50000"/>
                    <a:lumOff val="50000"/>
                  </a:srgbClr>
                </a:solidFill>
                <a:latin typeface="Calibri"/>
              </a:rPr>
              <a:pPr/>
              <a:t>24</a:t>
            </a:fld>
            <a:endParaRPr lang="en-US" dirty="0">
              <a:solidFill>
                <a:srgbClr val="000000">
                  <a:lumMod val="50000"/>
                  <a:lumOff val="50000"/>
                </a:srgbClr>
              </a:solidFill>
              <a:latin typeface="Calibri"/>
            </a:endParaRPr>
          </a:p>
        </p:txBody>
      </p:sp>
      <p:pic>
        <p:nvPicPr>
          <p:cNvPr id="9" name="Picture 8" descr="10609_Peoplecircles_Artboard 40 copy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447800"/>
            <a:ext cx="2514600" cy="2514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81000" y="3886200"/>
            <a:ext cx="2590800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079C2"/>
                </a:solidFill>
                <a:latin typeface="Arial"/>
                <a:cs typeface="Arial"/>
              </a:rPr>
              <a:t>750+ Anthem associates </a:t>
            </a:r>
          </a:p>
          <a:p>
            <a:r>
              <a:rPr lang="en-US" dirty="0" smtClean="0">
                <a:latin typeface="Arial"/>
                <a:cs typeface="Arial"/>
              </a:rPr>
              <a:t>so far have participated in </a:t>
            </a:r>
            <a:r>
              <a:rPr lang="en-US" dirty="0" smtClean="0">
                <a:latin typeface="Arial"/>
                <a:cs typeface="Arial"/>
              </a:rPr>
              <a:t>innovation Soapbox Challenges 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352800" y="3886200"/>
            <a:ext cx="24384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079C2"/>
                </a:solidFill>
                <a:latin typeface="Arial"/>
                <a:cs typeface="Arial"/>
              </a:rPr>
              <a:t>10 ideation workshops</a:t>
            </a:r>
          </a:p>
          <a:p>
            <a:r>
              <a:rPr lang="en-US" dirty="0" smtClean="0">
                <a:latin typeface="Arial"/>
                <a:cs typeface="Arial"/>
              </a:rPr>
              <a:t>With various business units and functions</a:t>
            </a:r>
            <a:endParaRPr lang="en-US" dirty="0">
              <a:latin typeface="Arial"/>
              <a:cs typeface="Arial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2971800" y="1371600"/>
            <a:ext cx="1219200" cy="1219200"/>
            <a:chOff x="3429000" y="1752600"/>
            <a:chExt cx="1219200" cy="1219200"/>
          </a:xfrm>
        </p:grpSpPr>
        <p:sp>
          <p:nvSpPr>
            <p:cNvPr id="4" name="Oval 3"/>
            <p:cNvSpPr/>
            <p:nvPr/>
          </p:nvSpPr>
          <p:spPr>
            <a:xfrm>
              <a:off x="3429000" y="1752600"/>
              <a:ext cx="1219200" cy="1219200"/>
            </a:xfrm>
            <a:prstGeom prst="ellipse">
              <a:avLst/>
            </a:prstGeom>
            <a:solidFill>
              <a:srgbClr val="79B338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3463472" y="2070100"/>
              <a:ext cx="117202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 smtClean="0">
                  <a:solidFill>
                    <a:schemeClr val="bg1"/>
                  </a:solidFill>
                  <a:latin typeface="Arial"/>
                  <a:cs typeface="Arial"/>
                </a:rPr>
                <a:t>Information</a:t>
              </a:r>
              <a:br>
                <a:rPr lang="en-US" sz="1400" b="1" dirty="0" smtClean="0">
                  <a:solidFill>
                    <a:schemeClr val="bg1"/>
                  </a:solidFill>
                  <a:latin typeface="Arial"/>
                  <a:cs typeface="Arial"/>
                </a:rPr>
              </a:br>
              <a:r>
                <a:rPr lang="en-US" sz="1400" b="1" dirty="0" smtClean="0">
                  <a:solidFill>
                    <a:schemeClr val="bg1"/>
                  </a:solidFill>
                  <a:latin typeface="Arial"/>
                  <a:cs typeface="Arial"/>
                </a:rPr>
                <a:t>Technology</a:t>
              </a:r>
              <a:endParaRPr lang="en-US" sz="1400" b="1" dirty="0">
                <a:solidFill>
                  <a:schemeClr val="bg1"/>
                </a:solidFill>
                <a:latin typeface="Arial"/>
                <a:cs typeface="Arial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4419600" y="2438400"/>
            <a:ext cx="1447800" cy="1447800"/>
            <a:chOff x="3429000" y="1752600"/>
            <a:chExt cx="1219200" cy="1219200"/>
          </a:xfrm>
        </p:grpSpPr>
        <p:sp>
          <p:nvSpPr>
            <p:cNvPr id="16" name="Oval 15"/>
            <p:cNvSpPr/>
            <p:nvPr/>
          </p:nvSpPr>
          <p:spPr>
            <a:xfrm>
              <a:off x="3429000" y="1752600"/>
              <a:ext cx="1219200" cy="1219200"/>
            </a:xfrm>
            <a:prstGeom prst="ellipse">
              <a:avLst/>
            </a:prstGeom>
            <a:solidFill>
              <a:srgbClr val="BA083A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510700" y="2094347"/>
              <a:ext cx="1077572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 smtClean="0">
                  <a:solidFill>
                    <a:schemeClr val="bg1"/>
                  </a:solidFill>
                  <a:latin typeface="Arial"/>
                  <a:cs typeface="Arial"/>
                </a:rPr>
                <a:t>Consumer</a:t>
              </a:r>
              <a:br>
                <a:rPr lang="en-US" sz="1600" b="1" dirty="0" smtClean="0">
                  <a:solidFill>
                    <a:schemeClr val="bg1"/>
                  </a:solidFill>
                  <a:latin typeface="Arial"/>
                  <a:cs typeface="Arial"/>
                </a:rPr>
              </a:br>
              <a:r>
                <a:rPr lang="en-US" sz="1600" b="1" dirty="0" smtClean="0">
                  <a:solidFill>
                    <a:schemeClr val="bg1"/>
                  </a:solidFill>
                  <a:latin typeface="Arial"/>
                  <a:cs typeface="Arial"/>
                </a:rPr>
                <a:t>Experience</a:t>
              </a:r>
              <a:endParaRPr lang="en-US" sz="1600" b="1" dirty="0">
                <a:solidFill>
                  <a:schemeClr val="bg1"/>
                </a:solidFill>
                <a:latin typeface="Arial"/>
                <a:cs typeface="Arial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4572000" y="1447800"/>
            <a:ext cx="1066800" cy="1066800"/>
            <a:chOff x="3429000" y="1752600"/>
            <a:chExt cx="1219200" cy="1219200"/>
          </a:xfrm>
        </p:grpSpPr>
        <p:sp>
          <p:nvSpPr>
            <p:cNvPr id="19" name="Oval 18"/>
            <p:cNvSpPr/>
            <p:nvPr/>
          </p:nvSpPr>
          <p:spPr>
            <a:xfrm>
              <a:off x="3429000" y="1752600"/>
              <a:ext cx="1219200" cy="1219200"/>
            </a:xfrm>
            <a:prstGeom prst="ellipse">
              <a:avLst/>
            </a:prstGeom>
            <a:solidFill>
              <a:srgbClr val="0079C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483286" y="2013857"/>
              <a:ext cx="1132405" cy="523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b="1" dirty="0" smtClean="0">
                  <a:solidFill>
                    <a:schemeClr val="bg1"/>
                  </a:solidFill>
                  <a:latin typeface="Arial"/>
                  <a:cs typeface="Arial"/>
                </a:rPr>
                <a:t>Service</a:t>
              </a:r>
              <a:br>
                <a:rPr lang="en-US" sz="1200" b="1" dirty="0" smtClean="0">
                  <a:solidFill>
                    <a:schemeClr val="bg1"/>
                  </a:solidFill>
                  <a:latin typeface="Arial"/>
                  <a:cs typeface="Arial"/>
                </a:rPr>
              </a:br>
              <a:r>
                <a:rPr lang="en-US" sz="1200" b="1" dirty="0" smtClean="0">
                  <a:solidFill>
                    <a:schemeClr val="bg1"/>
                  </a:solidFill>
                  <a:latin typeface="Arial"/>
                  <a:cs typeface="Arial"/>
                </a:rPr>
                <a:t>Operations</a:t>
              </a:r>
              <a:endParaRPr lang="en-US" sz="1200" b="1" dirty="0">
                <a:solidFill>
                  <a:schemeClr val="bg1"/>
                </a:solidFill>
                <a:latin typeface="Arial"/>
                <a:cs typeface="Arial"/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3722647" y="2286000"/>
            <a:ext cx="925553" cy="914400"/>
            <a:chOff x="3429000" y="1752600"/>
            <a:chExt cx="1234071" cy="1219200"/>
          </a:xfrm>
        </p:grpSpPr>
        <p:sp>
          <p:nvSpPr>
            <p:cNvPr id="22" name="Oval 21"/>
            <p:cNvSpPr/>
            <p:nvPr/>
          </p:nvSpPr>
          <p:spPr>
            <a:xfrm>
              <a:off x="3429000" y="1752600"/>
              <a:ext cx="1219200" cy="1219200"/>
            </a:xfrm>
            <a:prstGeom prst="ellipse">
              <a:avLst/>
            </a:prstGeom>
            <a:solidFill>
              <a:srgbClr val="E3702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435912" y="2159000"/>
              <a:ext cx="12271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b="1" dirty="0" smtClean="0">
                  <a:solidFill>
                    <a:schemeClr val="bg1"/>
                  </a:solidFill>
                  <a:latin typeface="Arial"/>
                  <a:cs typeface="Arial"/>
                </a:rPr>
                <a:t>Pharmacy</a:t>
              </a:r>
              <a:endParaRPr lang="en-US" sz="1200" b="1" dirty="0">
                <a:solidFill>
                  <a:schemeClr val="bg1"/>
                </a:solidFill>
                <a:latin typeface="Arial"/>
                <a:cs typeface="Arial"/>
              </a:endParaRPr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6324600" y="3886200"/>
            <a:ext cx="24384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079C2"/>
                </a:solidFill>
                <a:latin typeface="Arial"/>
                <a:cs typeface="Arial"/>
              </a:rPr>
              <a:t>Over 256 ideas generated with</a:t>
            </a:r>
          </a:p>
          <a:p>
            <a:r>
              <a:rPr lang="en-US" dirty="0" smtClean="0">
                <a:latin typeface="Arial"/>
                <a:cs typeface="Arial"/>
              </a:rPr>
              <a:t>16 currently in the funnel and over </a:t>
            </a:r>
            <a:br>
              <a:rPr lang="en-US" dirty="0" smtClean="0">
                <a:latin typeface="Arial"/>
                <a:cs typeface="Arial"/>
              </a:rPr>
            </a:br>
            <a:r>
              <a:rPr lang="en-US" dirty="0" smtClean="0">
                <a:latin typeface="Arial"/>
                <a:cs typeface="Arial"/>
              </a:rPr>
              <a:t>$1 billion in potential value identified</a:t>
            </a:r>
          </a:p>
          <a:p>
            <a:endParaRPr lang="en-US" dirty="0">
              <a:latin typeface="Arial"/>
              <a:cs typeface="Arial"/>
            </a:endParaRPr>
          </a:p>
        </p:txBody>
      </p:sp>
      <p:grpSp>
        <p:nvGrpSpPr>
          <p:cNvPr id="35" name="Group 34"/>
          <p:cNvGrpSpPr/>
          <p:nvPr/>
        </p:nvGrpSpPr>
        <p:grpSpPr>
          <a:xfrm>
            <a:off x="6451600" y="1485900"/>
            <a:ext cx="2082800" cy="2501900"/>
            <a:chOff x="6451600" y="1600200"/>
            <a:chExt cx="2082800" cy="2501900"/>
          </a:xfrm>
        </p:grpSpPr>
        <p:pic>
          <p:nvPicPr>
            <p:cNvPr id="29" name="Picture 28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465" t="33711" r="15396"/>
            <a:stretch/>
          </p:blipFill>
          <p:spPr>
            <a:xfrm>
              <a:off x="6451600" y="2133600"/>
              <a:ext cx="2082800" cy="1968500"/>
            </a:xfrm>
            <a:prstGeom prst="rect">
              <a:avLst/>
            </a:prstGeom>
          </p:spPr>
        </p:pic>
        <p:grpSp>
          <p:nvGrpSpPr>
            <p:cNvPr id="34" name="Group 33"/>
            <p:cNvGrpSpPr/>
            <p:nvPr/>
          </p:nvGrpSpPr>
          <p:grpSpPr>
            <a:xfrm>
              <a:off x="6601460" y="1600200"/>
              <a:ext cx="1783080" cy="411480"/>
              <a:chOff x="6598920" y="1600200"/>
              <a:chExt cx="1783080" cy="411480"/>
            </a:xfrm>
          </p:grpSpPr>
          <p:pic>
            <p:nvPicPr>
              <p:cNvPr id="30" name="Picture 29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98920" y="1600200"/>
                <a:ext cx="411480" cy="411480"/>
              </a:xfrm>
              <a:prstGeom prst="rect">
                <a:avLst/>
              </a:prstGeom>
            </p:spPr>
          </p:pic>
          <p:pic>
            <p:nvPicPr>
              <p:cNvPr id="31" name="Picture 30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56120" y="1600200"/>
                <a:ext cx="411480" cy="411480"/>
              </a:xfrm>
              <a:prstGeom prst="rect">
                <a:avLst/>
              </a:prstGeom>
            </p:spPr>
          </p:pic>
          <p:pic>
            <p:nvPicPr>
              <p:cNvPr id="32" name="Picture 31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513320" y="1600200"/>
                <a:ext cx="411480" cy="411480"/>
              </a:xfrm>
              <a:prstGeom prst="rect">
                <a:avLst/>
              </a:prstGeom>
            </p:spPr>
          </p:pic>
          <p:pic>
            <p:nvPicPr>
              <p:cNvPr id="33" name="Picture 32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70520" y="1600200"/>
                <a:ext cx="411480" cy="41148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0964453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4650607" y="1638187"/>
            <a:ext cx="1029680" cy="212868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111125" dist="88900" dir="3780000" sx="102000" sy="102000" rotWithShape="0">
              <a:srgbClr val="000000">
                <a:alpha val="32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Some </a:t>
            </a:r>
            <a:r>
              <a:rPr lang="en-US" dirty="0" smtClean="0"/>
              <a:t>recent innovation examples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58009" y="6459816"/>
            <a:ext cx="435141" cy="365125"/>
          </a:xfrm>
        </p:spPr>
        <p:txBody>
          <a:bodyPr/>
          <a:lstStyle/>
          <a:p>
            <a:fld id="{77C4D4C0-4D6F-0248-917D-0F53CD2B0051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4" name="Picture 3">
            <a:hlinkClick r:id="rId2"/>
          </p:cNvPr>
          <p:cNvPicPr>
            <a:picLocks noChangeAspect="1"/>
          </p:cNvPicPr>
          <p:nvPr/>
        </p:nvPicPr>
        <p:blipFill rotWithShape="1">
          <a:blip r:embed="rId3"/>
          <a:srcRect b="15872"/>
          <a:stretch/>
        </p:blipFill>
        <p:spPr>
          <a:xfrm>
            <a:off x="475122" y="1638187"/>
            <a:ext cx="3144378" cy="212868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4" name="TextBox 13"/>
          <p:cNvSpPr txBox="1"/>
          <p:nvPr/>
        </p:nvSpPr>
        <p:spPr>
          <a:xfrm>
            <a:off x="472694" y="3942868"/>
            <a:ext cx="2838450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/>
            <a:r>
              <a:rPr lang="en-US" sz="1400" b="1" dirty="0" smtClean="0">
                <a:solidFill>
                  <a:srgbClr val="0079C2"/>
                </a:solidFill>
                <a:latin typeface="Arial"/>
                <a:cs typeface="Arial"/>
              </a:rPr>
              <a:t>Welcome Video </a:t>
            </a:r>
            <a:br>
              <a:rPr lang="en-US" sz="1400" b="1" dirty="0" smtClean="0">
                <a:solidFill>
                  <a:srgbClr val="0079C2"/>
                </a:solidFill>
                <a:latin typeface="Arial"/>
                <a:cs typeface="Arial"/>
              </a:rPr>
            </a:br>
            <a:r>
              <a:rPr lang="en-US" sz="1400" dirty="0" smtClean="0">
                <a:solidFill>
                  <a:srgbClr val="092A30"/>
                </a:solidFill>
                <a:latin typeface="Arial"/>
                <a:cs typeface="Arial"/>
              </a:rPr>
              <a:t>at Develop phase </a:t>
            </a:r>
            <a:endParaRPr lang="en-US" sz="1400" dirty="0">
              <a:solidFill>
                <a:srgbClr val="092A30"/>
              </a:solidFill>
              <a:latin typeface="Arial"/>
              <a:cs typeface="Arial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644257" y="3942868"/>
            <a:ext cx="2838450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/>
            <a:r>
              <a:rPr lang="en-US" sz="1400" b="1" dirty="0" smtClean="0">
                <a:solidFill>
                  <a:srgbClr val="0079C2"/>
                </a:solidFill>
                <a:latin typeface="Arial"/>
                <a:cs typeface="Arial"/>
              </a:rPr>
              <a:t>Pay My Bills </a:t>
            </a:r>
            <a:br>
              <a:rPr lang="en-US" sz="1400" b="1" dirty="0" smtClean="0">
                <a:solidFill>
                  <a:srgbClr val="0079C2"/>
                </a:solidFill>
                <a:latin typeface="Arial"/>
                <a:cs typeface="Arial"/>
              </a:rPr>
            </a:br>
            <a:r>
              <a:rPr lang="en-US" sz="1400" dirty="0" smtClean="0">
                <a:solidFill>
                  <a:srgbClr val="092A30"/>
                </a:solidFill>
                <a:latin typeface="Arial"/>
                <a:cs typeface="Arial"/>
              </a:rPr>
              <a:t>at Prototype phase</a:t>
            </a:r>
            <a:endParaRPr lang="en-US" sz="1400" dirty="0">
              <a:solidFill>
                <a:srgbClr val="092A30"/>
              </a:solidFill>
              <a:latin typeface="Arial"/>
              <a:cs typeface="Arial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44499" y="5791200"/>
            <a:ext cx="4199758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000" dirty="0" smtClean="0">
                <a:solidFill>
                  <a:srgbClr val="092A30"/>
                </a:solidFill>
                <a:latin typeface="Arial"/>
                <a:cs typeface="Arial"/>
              </a:rPr>
              <a:t>To view videos, select presentation mode and click on thumbnails </a:t>
            </a:r>
          </a:p>
          <a:p>
            <a:r>
              <a:rPr lang="en-US" sz="1000" dirty="0" smtClean="0">
                <a:solidFill>
                  <a:srgbClr val="092A30"/>
                </a:solidFill>
                <a:latin typeface="Arial"/>
                <a:cs typeface="Arial"/>
              </a:rPr>
              <a:t>Password: AIS</a:t>
            </a:r>
            <a:endParaRPr lang="en-US" sz="1000" dirty="0">
              <a:solidFill>
                <a:srgbClr val="092A30"/>
              </a:solidFill>
              <a:latin typeface="Arial"/>
              <a:cs typeface="Arial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4457700" y="1587387"/>
            <a:ext cx="1397000" cy="2245519"/>
            <a:chOff x="6178550" y="1587387"/>
            <a:chExt cx="1397000" cy="2245519"/>
          </a:xfrm>
        </p:grpSpPr>
        <p:pic>
          <p:nvPicPr>
            <p:cNvPr id="10" name="Picture 9" descr="iphone_PNG5724.png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294" r="20924"/>
            <a:stretch/>
          </p:blipFill>
          <p:spPr>
            <a:xfrm>
              <a:off x="6178550" y="1587387"/>
              <a:ext cx="1397000" cy="2245519"/>
            </a:xfrm>
            <a:prstGeom prst="rect">
              <a:avLst/>
            </a:prstGeom>
          </p:spPr>
        </p:pic>
        <p:pic>
          <p:nvPicPr>
            <p:cNvPr id="7" name="Picture 6" descr="Screen Shot 2015-09-18 at 12.01.58 PM.png"/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339"/>
            <a:stretch/>
          </p:blipFill>
          <p:spPr>
            <a:xfrm>
              <a:off x="6388947" y="1871332"/>
              <a:ext cx="1005840" cy="1633868"/>
            </a:xfrm>
            <a:prstGeom prst="rect">
              <a:avLst/>
            </a:prstGeom>
          </p:spPr>
        </p:pic>
      </p:grpSp>
      <p:sp>
        <p:nvSpPr>
          <p:cNvPr id="19" name="Action Button: Custom 18">
            <a:hlinkClick r:id="rId7" highlightClick="1"/>
          </p:cNvPr>
          <p:cNvSpPr/>
          <p:nvPr/>
        </p:nvSpPr>
        <p:spPr>
          <a:xfrm>
            <a:off x="4644257" y="1638187"/>
            <a:ext cx="1083443" cy="2128684"/>
          </a:xfrm>
          <a:prstGeom prst="actionButtonBlank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 descr="10609_Peoplecircles_Artboard 40 copy 2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200" y="381000"/>
            <a:ext cx="6858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3366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does innovation mean at Anthem?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58009" y="6459816"/>
            <a:ext cx="435141" cy="365125"/>
          </a:xfrm>
        </p:spPr>
        <p:txBody>
          <a:bodyPr/>
          <a:lstStyle/>
          <a:p>
            <a:fld id="{77C4D4C0-4D6F-0248-917D-0F53CD2B0051}" type="slidenum">
              <a:rPr lang="en-US" smtClean="0">
                <a:latin typeface="Calibri"/>
              </a:rPr>
              <a:pPr/>
              <a:t>3</a:t>
            </a:fld>
            <a:endParaRPr lang="en-US" dirty="0">
              <a:latin typeface="Calibri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57201" y="3276600"/>
            <a:ext cx="7467599" cy="27686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defTabSz="457200">
              <a:lnSpc>
                <a:spcPts val="4800"/>
              </a:lnSpc>
            </a:pPr>
            <a:r>
              <a:rPr lang="en-US" sz="4000" b="1" dirty="0">
                <a:solidFill>
                  <a:srgbClr val="0167BB"/>
                </a:solidFill>
                <a:latin typeface="Arial"/>
                <a:cs typeface="Arial"/>
              </a:rPr>
              <a:t>T</a:t>
            </a:r>
            <a:r>
              <a:rPr lang="en-US" sz="4000" b="1" dirty="0" smtClean="0">
                <a:solidFill>
                  <a:srgbClr val="0167BB"/>
                </a:solidFill>
                <a:latin typeface="Arial"/>
                <a:cs typeface="Arial"/>
              </a:rPr>
              <a:t>he </a:t>
            </a:r>
            <a:r>
              <a:rPr lang="en-US" sz="4000" b="1" dirty="0">
                <a:solidFill>
                  <a:srgbClr val="0167BB"/>
                </a:solidFill>
                <a:latin typeface="Arial"/>
                <a:cs typeface="Arial"/>
              </a:rPr>
              <a:t>creation of viable new offerings and capabilities </a:t>
            </a:r>
            <a:r>
              <a:rPr lang="en-US" sz="4000" b="1" dirty="0" smtClean="0">
                <a:solidFill>
                  <a:srgbClr val="0167BB"/>
                </a:solidFill>
                <a:latin typeface="Arial"/>
                <a:cs typeface="Arial"/>
              </a:rPr>
              <a:t/>
            </a:r>
            <a:br>
              <a:rPr lang="en-US" sz="4000" b="1" dirty="0" smtClean="0">
                <a:solidFill>
                  <a:srgbClr val="0167BB"/>
                </a:solidFill>
                <a:latin typeface="Arial"/>
                <a:cs typeface="Arial"/>
              </a:rPr>
            </a:br>
            <a:r>
              <a:rPr lang="en-US" sz="4000" b="1" dirty="0" smtClean="0">
                <a:solidFill>
                  <a:srgbClr val="0167BB"/>
                </a:solidFill>
                <a:latin typeface="Arial"/>
                <a:cs typeface="Arial"/>
              </a:rPr>
              <a:t>that </a:t>
            </a:r>
            <a:r>
              <a:rPr lang="en-US" sz="4000" b="1" dirty="0">
                <a:solidFill>
                  <a:srgbClr val="0167BB"/>
                </a:solidFill>
                <a:latin typeface="Arial"/>
                <a:cs typeface="Arial"/>
              </a:rPr>
              <a:t>will help us optimize and grow </a:t>
            </a:r>
            <a:r>
              <a:rPr lang="en-US" sz="4000" b="1" dirty="0" smtClean="0">
                <a:solidFill>
                  <a:srgbClr val="0167BB"/>
                </a:solidFill>
                <a:latin typeface="Arial"/>
                <a:cs typeface="Arial"/>
              </a:rPr>
              <a:t>our business.</a:t>
            </a:r>
            <a:endParaRPr lang="en-US" sz="4000" b="1" dirty="0">
              <a:solidFill>
                <a:srgbClr val="0167BB"/>
              </a:solidFill>
              <a:latin typeface="Arial"/>
              <a:cs typeface="Arial"/>
            </a:endParaRPr>
          </a:p>
          <a:p>
            <a:pPr defTabSz="457200"/>
            <a:endParaRPr lang="en-US" sz="16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302824" y="1532195"/>
            <a:ext cx="5490747" cy="1718064"/>
            <a:chOff x="364070" y="2743198"/>
            <a:chExt cx="8108904" cy="2537291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4070" y="2743198"/>
              <a:ext cx="2537291" cy="2537291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41683" y="2743198"/>
              <a:ext cx="2537291" cy="2537291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35683" y="2743198"/>
              <a:ext cx="2537291" cy="25372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633251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Our innovation goals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8258009" y="6459816"/>
            <a:ext cx="435141" cy="365125"/>
          </a:xfrm>
        </p:spPr>
        <p:txBody>
          <a:bodyPr/>
          <a:lstStyle/>
          <a:p>
            <a:fld id="{77C4D4C0-4D6F-0248-917D-0F53CD2B0051}" type="slidenum">
              <a:rPr lang="en-US" smtClean="0">
                <a:latin typeface="Calibri"/>
              </a:rPr>
              <a:pPr/>
              <a:t>4</a:t>
            </a:fld>
            <a:endParaRPr lang="en-US" dirty="0">
              <a:latin typeface="Calibri"/>
            </a:endParaRPr>
          </a:p>
        </p:txBody>
      </p:sp>
      <p:sp>
        <p:nvSpPr>
          <p:cNvPr id="5" name="Rectangle 4"/>
          <p:cNvSpPr>
            <a:spLocks noChangeAspect="1"/>
          </p:cNvSpPr>
          <p:nvPr/>
        </p:nvSpPr>
        <p:spPr>
          <a:xfrm>
            <a:off x="450849" y="1625600"/>
            <a:ext cx="1060704" cy="1060704"/>
          </a:xfrm>
          <a:prstGeom prst="rect">
            <a:avLst/>
          </a:prstGeom>
          <a:solidFill>
            <a:srgbClr val="0079C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rtlCol="0" anchor="ctr"/>
          <a:lstStyle/>
          <a:p>
            <a:pPr algn="ctr" defTabSz="457200"/>
            <a:r>
              <a:rPr lang="en-US" sz="6000" b="1" dirty="0" smtClean="0">
                <a:solidFill>
                  <a:prstClr val="white"/>
                </a:solidFill>
                <a:latin typeface="Arial"/>
                <a:cs typeface="Arial"/>
              </a:rPr>
              <a:t>1</a:t>
            </a:r>
            <a:endParaRPr lang="en-US" sz="6000" b="1" dirty="0">
              <a:solidFill>
                <a:prstClr val="white"/>
              </a:solidFill>
              <a:latin typeface="Arial"/>
              <a:cs typeface="Arial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51364" y="2743200"/>
            <a:ext cx="2620436" cy="184665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100584" defTabSz="457200">
              <a:spcAft>
                <a:spcPts val="600"/>
              </a:spcAft>
            </a:pPr>
            <a:r>
              <a:rPr lang="en-US" sz="2400" dirty="0">
                <a:solidFill>
                  <a:srgbClr val="092A30"/>
                </a:solidFill>
                <a:latin typeface="Arial"/>
                <a:cs typeface="Arial"/>
              </a:rPr>
              <a:t>Have Anthem be recognized as the most effective innovator in the </a:t>
            </a:r>
            <a:r>
              <a:rPr lang="en-US" sz="2400" dirty="0" smtClean="0">
                <a:solidFill>
                  <a:srgbClr val="092A30"/>
                </a:solidFill>
                <a:latin typeface="Arial"/>
                <a:cs typeface="Arial"/>
              </a:rPr>
              <a:t>industry</a:t>
            </a:r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3454400" y="1638300"/>
            <a:ext cx="1060704" cy="1060704"/>
          </a:xfrm>
          <a:prstGeom prst="rect">
            <a:avLst/>
          </a:prstGeom>
          <a:solidFill>
            <a:srgbClr val="0079C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rtlCol="0" anchor="ctr"/>
          <a:lstStyle/>
          <a:p>
            <a:pPr algn="ctr" defTabSz="457200"/>
            <a:r>
              <a:rPr lang="en-US" sz="6000" b="1" dirty="0" smtClean="0">
                <a:solidFill>
                  <a:prstClr val="white"/>
                </a:solidFill>
                <a:latin typeface="Arial"/>
                <a:cs typeface="Arial"/>
              </a:rPr>
              <a:t>2</a:t>
            </a:r>
            <a:endParaRPr lang="en-US" sz="6000" b="1" dirty="0">
              <a:solidFill>
                <a:prstClr val="white"/>
              </a:solidFill>
              <a:latin typeface="Arial"/>
              <a:cs typeface="Arial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367617" y="2743200"/>
            <a:ext cx="2728383" cy="192360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100584" defTabSz="457200">
              <a:spcAft>
                <a:spcPts val="600"/>
              </a:spcAft>
            </a:pPr>
            <a:r>
              <a:rPr lang="en-US" sz="2400" dirty="0" smtClean="0">
                <a:solidFill>
                  <a:srgbClr val="092A30"/>
                </a:solidFill>
                <a:latin typeface="Arial"/>
                <a:cs typeface="Arial"/>
              </a:rPr>
              <a:t>Align our innovation efforts across the enterprise</a:t>
            </a:r>
          </a:p>
          <a:p>
            <a:pPr defTabSz="457200"/>
            <a:endParaRPr lang="en-US" sz="2400" dirty="0">
              <a:solidFill>
                <a:srgbClr val="595959"/>
              </a:solidFill>
              <a:latin typeface="Arial"/>
              <a:cs typeface="Arial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438900" y="1638300"/>
            <a:ext cx="1060704" cy="1060704"/>
          </a:xfrm>
          <a:prstGeom prst="rect">
            <a:avLst/>
          </a:prstGeom>
          <a:solidFill>
            <a:srgbClr val="0079C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rtlCol="0" anchor="ctr"/>
          <a:lstStyle/>
          <a:p>
            <a:pPr algn="ctr" defTabSz="457200"/>
            <a:r>
              <a:rPr lang="en-US" sz="6000" b="1" dirty="0" smtClean="0">
                <a:solidFill>
                  <a:prstClr val="white"/>
                </a:solidFill>
                <a:latin typeface="Arial"/>
                <a:cs typeface="Arial"/>
              </a:rPr>
              <a:t>3</a:t>
            </a:r>
            <a:endParaRPr lang="en-US" sz="6000" b="1" dirty="0">
              <a:solidFill>
                <a:prstClr val="white"/>
              </a:solidFill>
              <a:latin typeface="Arial"/>
              <a:cs typeface="Arial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337300" y="2743200"/>
            <a:ext cx="2349499" cy="243143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100584" defTabSz="457200">
              <a:spcAft>
                <a:spcPts val="600"/>
              </a:spcAft>
            </a:pPr>
            <a:r>
              <a:rPr lang="en-US" sz="2400" dirty="0" smtClean="0">
                <a:solidFill>
                  <a:srgbClr val="092A30"/>
                </a:solidFill>
                <a:latin typeface="Arial"/>
                <a:cs typeface="Arial"/>
              </a:rPr>
              <a:t>Improve our innovation portfolio so it provides a better return</a:t>
            </a:r>
          </a:p>
          <a:p>
            <a:pPr marL="100584" indent="-342900" defTabSz="457200">
              <a:spcAft>
                <a:spcPts val="600"/>
              </a:spcAft>
              <a:buFont typeface="Arial"/>
              <a:buChar char="•"/>
            </a:pPr>
            <a:endParaRPr lang="en-US" sz="1400" dirty="0" smtClean="0">
              <a:solidFill>
                <a:prstClr val="black">
                  <a:lumMod val="65000"/>
                  <a:lumOff val="35000"/>
                </a:prstClr>
              </a:solidFill>
              <a:latin typeface="Arial"/>
              <a:cs typeface="Arial"/>
            </a:endParaRPr>
          </a:p>
          <a:p>
            <a:pPr marL="342900" indent="-342900" defTabSz="457200">
              <a:buFont typeface="Arial"/>
              <a:buChar char="•"/>
            </a:pPr>
            <a:endParaRPr lang="en-US" sz="1400" dirty="0">
              <a:solidFill>
                <a:prstClr val="black">
                  <a:lumMod val="65000"/>
                  <a:lumOff val="35000"/>
                </a:prstClr>
              </a:solidFill>
              <a:latin typeface="Arial"/>
              <a:cs typeface="Arial"/>
            </a:endParaRPr>
          </a:p>
          <a:p>
            <a:pPr defTabSz="457200"/>
            <a:endParaRPr lang="en-US" sz="2400" dirty="0">
              <a:solidFill>
                <a:srgbClr val="595959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589647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457200" y="1600200"/>
            <a:ext cx="8229600" cy="4648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How are we </a:t>
            </a:r>
            <a:r>
              <a:rPr lang="en-US" dirty="0" smtClean="0"/>
              <a:t>growing innovation at Anthem</a:t>
            </a:r>
            <a:r>
              <a:rPr lang="en-US" sz="2400" dirty="0" smtClean="0"/>
              <a:t>?</a:t>
            </a:r>
            <a:endParaRPr lang="en-US" sz="24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258009" y="6459816"/>
            <a:ext cx="435141" cy="365125"/>
          </a:xfrm>
        </p:spPr>
        <p:txBody>
          <a:bodyPr/>
          <a:lstStyle/>
          <a:p>
            <a:fld id="{1A2DCB2D-F3A1-47AC-A248-15826C4C808C}" type="slidenum">
              <a:rPr lang="en-US" smtClean="0">
                <a:solidFill>
                  <a:srgbClr val="000000">
                    <a:lumMod val="50000"/>
                    <a:lumOff val="50000"/>
                  </a:srgbClr>
                </a:solidFill>
                <a:latin typeface="Calibri"/>
              </a:rPr>
              <a:pPr/>
              <a:t>5</a:t>
            </a:fld>
            <a:endParaRPr lang="en-US" dirty="0">
              <a:solidFill>
                <a:srgbClr val="000000">
                  <a:lumMod val="50000"/>
                  <a:lumOff val="50000"/>
                </a:srgbClr>
              </a:solidFill>
              <a:latin typeface="Calibri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57200" y="1600200"/>
            <a:ext cx="8229600" cy="457200"/>
          </a:xfrm>
          <a:prstGeom prst="rect">
            <a:avLst/>
          </a:prstGeom>
          <a:solidFill>
            <a:srgbClr val="AFAFB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/>
              <a:cs typeface="Arial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09600" y="1688068"/>
            <a:ext cx="456976" cy="36933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Arial"/>
                <a:cs typeface="Arial"/>
              </a:rPr>
              <a:t>Q1</a:t>
            </a:r>
            <a:endParaRPr lang="en-US" b="1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667000" y="1688068"/>
            <a:ext cx="456976" cy="36933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Arial"/>
                <a:cs typeface="Arial"/>
              </a:rPr>
              <a:t>Q2</a:t>
            </a:r>
            <a:endParaRPr lang="en-US" b="1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724400" y="1688068"/>
            <a:ext cx="456976" cy="36933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Arial"/>
                <a:cs typeface="Arial"/>
              </a:rPr>
              <a:t>Q3</a:t>
            </a:r>
            <a:endParaRPr lang="en-US" b="1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781800" y="1688068"/>
            <a:ext cx="456976" cy="36933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Arial"/>
                <a:cs typeface="Arial"/>
              </a:rPr>
              <a:t>Q4</a:t>
            </a:r>
            <a:endParaRPr lang="en-US" b="1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2514600" y="1600200"/>
            <a:ext cx="0" cy="4648200"/>
          </a:xfrm>
          <a:prstGeom prst="line">
            <a:avLst/>
          </a:prstGeom>
          <a:ln w="38100" cmpd="sng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endCxn id="19" idx="2"/>
          </p:cNvCxnSpPr>
          <p:nvPr/>
        </p:nvCxnSpPr>
        <p:spPr>
          <a:xfrm>
            <a:off x="4572000" y="1600200"/>
            <a:ext cx="0" cy="4648200"/>
          </a:xfrm>
          <a:prstGeom prst="line">
            <a:avLst/>
          </a:prstGeom>
          <a:ln w="38100" cmpd="sng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6629400" y="1600200"/>
            <a:ext cx="0" cy="4648200"/>
          </a:xfrm>
          <a:prstGeom prst="line">
            <a:avLst/>
          </a:prstGeom>
          <a:ln w="38100" cmpd="sng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1447800" y="2628900"/>
            <a:ext cx="7239000" cy="0"/>
          </a:xfrm>
          <a:prstGeom prst="straightConnector1">
            <a:avLst/>
          </a:prstGeom>
          <a:ln w="457200" cmpd="sng">
            <a:solidFill>
              <a:srgbClr val="0167BB"/>
            </a:solidFill>
            <a:headEnd type="none"/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057400" y="2514600"/>
            <a:ext cx="403860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457200"/>
            <a:r>
              <a:rPr lang="en-US" sz="1200" b="1" dirty="0" smtClean="0">
                <a:solidFill>
                  <a:srgbClr val="FFFFFF"/>
                </a:solidFill>
                <a:latin typeface="Arial"/>
                <a:cs typeface="Arial"/>
              </a:rPr>
              <a:t>Establishing innovation function</a:t>
            </a:r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3657600" y="3619500"/>
            <a:ext cx="5029200" cy="0"/>
          </a:xfrm>
          <a:prstGeom prst="straightConnector1">
            <a:avLst/>
          </a:prstGeom>
          <a:ln w="457200" cmpd="sng">
            <a:solidFill>
              <a:srgbClr val="0167BB"/>
            </a:solidFill>
            <a:headEnd type="none"/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4114800" y="3505200"/>
            <a:ext cx="2438400" cy="184666"/>
          </a:xfrm>
          <a:prstGeom prst="rect">
            <a:avLst/>
          </a:prstGeom>
          <a:noFill/>
          <a:ln w="431800">
            <a:noFill/>
            <a:tailEnd w="sm" len="sm"/>
          </a:ln>
        </p:spPr>
        <p:txBody>
          <a:bodyPr wrap="square" lIns="0" tIns="0" rIns="0" bIns="0" rtlCol="0">
            <a:spAutoFit/>
          </a:bodyPr>
          <a:lstStyle/>
          <a:p>
            <a:pPr defTabSz="457200"/>
            <a:r>
              <a:rPr lang="en-US" sz="1200" b="1" dirty="0">
                <a:solidFill>
                  <a:srgbClr val="FFFFFF"/>
                </a:solidFill>
                <a:latin typeface="Arial"/>
                <a:cs typeface="Arial"/>
              </a:rPr>
              <a:t>Generating </a:t>
            </a:r>
            <a:r>
              <a:rPr lang="en-US" sz="1200" b="1" dirty="0" smtClean="0">
                <a:solidFill>
                  <a:srgbClr val="FFFFFF"/>
                </a:solidFill>
                <a:latin typeface="Arial"/>
                <a:cs typeface="Arial"/>
              </a:rPr>
              <a:t>innovative </a:t>
            </a:r>
            <a:r>
              <a:rPr lang="en-US" sz="1200" b="1" dirty="0">
                <a:solidFill>
                  <a:srgbClr val="FFFFFF"/>
                </a:solidFill>
                <a:latin typeface="Arial"/>
                <a:cs typeface="Arial"/>
              </a:rPr>
              <a:t>ideas</a:t>
            </a:r>
          </a:p>
        </p:txBody>
      </p:sp>
      <p:cxnSp>
        <p:nvCxnSpPr>
          <p:cNvPr id="39" name="Straight Arrow Connector 38"/>
          <p:cNvCxnSpPr/>
          <p:nvPr/>
        </p:nvCxnSpPr>
        <p:spPr>
          <a:xfrm>
            <a:off x="5715000" y="4610100"/>
            <a:ext cx="2971800" cy="0"/>
          </a:xfrm>
          <a:prstGeom prst="straightConnector1">
            <a:avLst/>
          </a:prstGeom>
          <a:ln w="457200" cmpd="sng">
            <a:solidFill>
              <a:srgbClr val="0167BB"/>
            </a:solidFill>
            <a:headEnd type="none"/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6172200" y="4388521"/>
            <a:ext cx="1676400" cy="41207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457200">
              <a:lnSpc>
                <a:spcPts val="1600"/>
              </a:lnSpc>
            </a:pPr>
            <a:r>
              <a:rPr lang="en-US" sz="1200" b="1" dirty="0" smtClean="0">
                <a:solidFill>
                  <a:srgbClr val="FFFFFF"/>
                </a:solidFill>
                <a:latin typeface="Arial"/>
                <a:cs typeface="Arial"/>
              </a:rPr>
              <a:t>Deliver innovation solutions</a:t>
            </a:r>
          </a:p>
        </p:txBody>
      </p:sp>
      <p:cxnSp>
        <p:nvCxnSpPr>
          <p:cNvPr id="43" name="Straight Arrow Connector 42"/>
          <p:cNvCxnSpPr/>
          <p:nvPr/>
        </p:nvCxnSpPr>
        <p:spPr>
          <a:xfrm>
            <a:off x="5715000" y="5600700"/>
            <a:ext cx="2971800" cy="0"/>
          </a:xfrm>
          <a:prstGeom prst="straightConnector1">
            <a:avLst/>
          </a:prstGeom>
          <a:ln w="457200" cmpd="sng">
            <a:solidFill>
              <a:srgbClr val="0167BB"/>
            </a:solidFill>
            <a:headEnd type="none"/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6172200" y="5379121"/>
            <a:ext cx="1828800" cy="41207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457200">
              <a:lnSpc>
                <a:spcPts val="1600"/>
              </a:lnSpc>
            </a:pPr>
            <a:r>
              <a:rPr lang="en-US" sz="1200" b="1" dirty="0" smtClean="0">
                <a:solidFill>
                  <a:srgbClr val="FFFFFF"/>
                </a:solidFill>
                <a:latin typeface="Arial"/>
                <a:cs typeface="Arial"/>
              </a:rPr>
              <a:t>Socialize innovation capability</a:t>
            </a: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2057400"/>
            <a:ext cx="1143000" cy="1143000"/>
          </a:xfrm>
          <a:prstGeom prst="rect">
            <a:avLst/>
          </a:prstGeom>
          <a:effectLst>
            <a:outerShdw blurRad="101600" dist="38100" dir="2700000" algn="tl" rotWithShape="0">
              <a:srgbClr val="000000">
                <a:alpha val="25000"/>
              </a:srgbClr>
            </a:outerShdw>
          </a:effectLst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3962400"/>
            <a:ext cx="1143000" cy="1143000"/>
          </a:xfrm>
          <a:prstGeom prst="rect">
            <a:avLst/>
          </a:prstGeom>
          <a:effectLst>
            <a:outerShdw blurRad="101600" dist="38100" dir="2700000" algn="tl" rotWithShape="0">
              <a:srgbClr val="000000">
                <a:alpha val="25000"/>
              </a:srgbClr>
            </a:outerShdw>
          </a:effectLst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3048000"/>
            <a:ext cx="1143000" cy="1143000"/>
          </a:xfrm>
          <a:prstGeom prst="rect">
            <a:avLst/>
          </a:prstGeom>
          <a:effectLst>
            <a:outerShdw blurRad="101600" dist="38100" dir="2700000" algn="tl" rotWithShape="0">
              <a:srgbClr val="000000">
                <a:alpha val="25000"/>
              </a:srgbClr>
            </a:outerShdw>
          </a:effectLst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5029200"/>
            <a:ext cx="1143000" cy="1143000"/>
          </a:xfrm>
          <a:prstGeom prst="rect">
            <a:avLst/>
          </a:prstGeom>
          <a:effectLst>
            <a:outerShdw blurRad="101600" dist="38100" dir="2700000" algn="tl" rotWithShape="0">
              <a:srgbClr val="000000">
                <a:alpha val="2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60696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0850" y="1524000"/>
            <a:ext cx="5949950" cy="3524250"/>
          </a:xfrm>
        </p:spPr>
        <p:txBody>
          <a:bodyPr/>
          <a:lstStyle/>
          <a:p>
            <a:r>
              <a:rPr lang="en-US" dirty="0" smtClean="0"/>
              <a:t>Our approach </a:t>
            </a:r>
            <a:br>
              <a:rPr lang="en-US" dirty="0" smtClean="0"/>
            </a:br>
            <a:r>
              <a:rPr lang="en-US" dirty="0" smtClean="0"/>
              <a:t>to innovation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4D4C0-4D6F-0248-917D-0F53CD2B0051}" type="slidenum">
              <a:rPr lang="en-US" smtClean="0">
                <a:solidFill>
                  <a:prstClr val="white"/>
                </a:solidFill>
                <a:latin typeface="Calibri"/>
              </a:rPr>
              <a:pPr/>
              <a:t>6</a:t>
            </a:fld>
            <a:endParaRPr lang="en-US" dirty="0">
              <a:solidFill>
                <a:prstClr val="white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946451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 have everything you need to innovate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258009" y="6459816"/>
            <a:ext cx="435141" cy="365125"/>
          </a:xfrm>
        </p:spPr>
        <p:txBody>
          <a:bodyPr/>
          <a:lstStyle/>
          <a:p>
            <a:fld id="{77C4D4C0-4D6F-0248-917D-0F53CD2B0051}" type="slidenum">
              <a:rPr lang="en-US" smtClean="0">
                <a:latin typeface="Calibri"/>
              </a:rPr>
              <a:pPr/>
              <a:t>7</a:t>
            </a:fld>
            <a:endParaRPr lang="en-US" dirty="0">
              <a:latin typeface="Calibri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57200" y="3810000"/>
            <a:ext cx="2286000" cy="1174138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</p:spPr>
        <p:txBody>
          <a:bodyPr lIns="0" tIns="0" rIns="0" bIns="0" rtlCol="0" anchor="t" anchorCtr="0"/>
          <a:lstStyle/>
          <a:p>
            <a:pPr defTabSz="914400">
              <a:lnSpc>
                <a:spcPct val="120000"/>
              </a:lnSpc>
              <a:defRPr/>
            </a:pPr>
            <a:r>
              <a:rPr lang="en-US" sz="2400" b="1" kern="0" dirty="0" smtClean="0">
                <a:solidFill>
                  <a:srgbClr val="0167BB"/>
                </a:solidFill>
                <a:latin typeface="Arial"/>
                <a:cs typeface="Arial"/>
              </a:rPr>
              <a:t>Place</a:t>
            </a:r>
            <a:endParaRPr lang="en-US" sz="2400" b="1" kern="0" dirty="0">
              <a:solidFill>
                <a:srgbClr val="0167BB"/>
              </a:solidFill>
              <a:latin typeface="Arial"/>
              <a:cs typeface="Arial"/>
            </a:endParaRPr>
          </a:p>
          <a:p>
            <a:pPr defTabSz="914400">
              <a:defRPr/>
            </a:pPr>
            <a:r>
              <a:rPr lang="en-US" kern="0" dirty="0" smtClean="0">
                <a:solidFill>
                  <a:srgbClr val="092A30"/>
                </a:solidFill>
                <a:latin typeface="Arial"/>
                <a:cs typeface="Arial"/>
              </a:rPr>
              <a:t>Collaborative facility  with ready-to-use technology</a:t>
            </a:r>
            <a:endParaRPr lang="en-US" kern="0" dirty="0">
              <a:solidFill>
                <a:srgbClr val="092A30"/>
              </a:solidFill>
              <a:latin typeface="Arial"/>
              <a:cs typeface="Arial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431901" y="3810000"/>
            <a:ext cx="2283099" cy="1112779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</p:spPr>
        <p:txBody>
          <a:bodyPr lIns="0" tIns="0" rIns="0" bIns="0" rtlCol="0" anchor="t" anchorCtr="0"/>
          <a:lstStyle/>
          <a:p>
            <a:pPr defTabSz="914400">
              <a:lnSpc>
                <a:spcPct val="120000"/>
              </a:lnSpc>
              <a:defRPr/>
            </a:pPr>
            <a:r>
              <a:rPr lang="en-US" sz="2400" b="1" kern="0" dirty="0" smtClean="0">
                <a:solidFill>
                  <a:srgbClr val="0167BB"/>
                </a:solidFill>
                <a:latin typeface="Arial"/>
                <a:cs typeface="Arial"/>
              </a:rPr>
              <a:t>People</a:t>
            </a:r>
            <a:endParaRPr lang="en-US" sz="2400" b="1" kern="0" dirty="0">
              <a:solidFill>
                <a:srgbClr val="0167BB"/>
              </a:solidFill>
              <a:latin typeface="Arial"/>
              <a:cs typeface="Arial"/>
            </a:endParaRPr>
          </a:p>
          <a:p>
            <a:pPr defTabSz="914400">
              <a:defRPr/>
            </a:pPr>
            <a:r>
              <a:rPr lang="en-US" kern="0" dirty="0" smtClean="0">
                <a:solidFill>
                  <a:srgbClr val="092A30"/>
                </a:solidFill>
                <a:latin typeface="Arial"/>
                <a:cs typeface="Arial"/>
              </a:rPr>
              <a:t>Multi-disciplinary</a:t>
            </a:r>
          </a:p>
          <a:p>
            <a:pPr defTabSz="914400">
              <a:defRPr/>
            </a:pPr>
            <a:r>
              <a:rPr lang="en-US" kern="0" dirty="0" smtClean="0">
                <a:solidFill>
                  <a:srgbClr val="092A30"/>
                </a:solidFill>
                <a:latin typeface="Arial"/>
                <a:cs typeface="Arial"/>
              </a:rPr>
              <a:t>team of innovation experts</a:t>
            </a:r>
            <a:endParaRPr lang="en-US" kern="0" dirty="0">
              <a:solidFill>
                <a:srgbClr val="092A30"/>
              </a:solidFill>
              <a:latin typeface="Arial"/>
              <a:cs typeface="Arial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443216" y="3810000"/>
            <a:ext cx="2243584" cy="1100470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</p:spPr>
        <p:txBody>
          <a:bodyPr lIns="0" tIns="0" rIns="0" bIns="0" rtlCol="0" anchor="t" anchorCtr="0"/>
          <a:lstStyle/>
          <a:p>
            <a:pPr defTabSz="914400">
              <a:lnSpc>
                <a:spcPct val="120000"/>
              </a:lnSpc>
              <a:defRPr/>
            </a:pPr>
            <a:r>
              <a:rPr lang="en-US" sz="2400" b="1" kern="0" dirty="0" smtClean="0">
                <a:solidFill>
                  <a:srgbClr val="0167BB"/>
                </a:solidFill>
                <a:latin typeface="Arial"/>
                <a:cs typeface="Arial"/>
              </a:rPr>
              <a:t>Process</a:t>
            </a:r>
            <a:endParaRPr lang="en-US" sz="1600" b="1" kern="0" dirty="0">
              <a:solidFill>
                <a:srgbClr val="0167BB"/>
              </a:solidFill>
              <a:latin typeface="Arial"/>
              <a:cs typeface="Arial"/>
            </a:endParaRPr>
          </a:p>
          <a:p>
            <a:pPr defTabSz="914400">
              <a:defRPr/>
            </a:pPr>
            <a:r>
              <a:rPr lang="en-US" kern="0" dirty="0" smtClean="0">
                <a:solidFill>
                  <a:srgbClr val="092A30"/>
                </a:solidFill>
                <a:latin typeface="Arial"/>
                <a:cs typeface="Arial"/>
              </a:rPr>
              <a:t>Agile process with defined funding pool and governance model</a:t>
            </a:r>
            <a:endParaRPr lang="en-US" kern="0" dirty="0">
              <a:solidFill>
                <a:srgbClr val="092A30"/>
              </a:solidFill>
              <a:latin typeface="Arial"/>
              <a:cs typeface="Arial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2514600" y="2209800"/>
            <a:ext cx="914400" cy="856083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</p:spPr>
        <p:txBody>
          <a:bodyPr tIns="0" bIns="0" rtlCol="0" anchor="t" anchorCtr="0"/>
          <a:lstStyle/>
          <a:p>
            <a:pPr algn="ctr" defTabSz="914400">
              <a:defRPr/>
            </a:pPr>
            <a:r>
              <a:rPr lang="en-US" sz="5400" b="1" kern="0" dirty="0">
                <a:solidFill>
                  <a:srgbClr val="0079C2"/>
                </a:solidFill>
                <a:latin typeface="Calibri"/>
              </a:rPr>
              <a:t>+</a:t>
            </a:r>
          </a:p>
        </p:txBody>
      </p:sp>
      <p:sp>
        <p:nvSpPr>
          <p:cNvPr id="21" name="Rectangle 20"/>
          <p:cNvSpPr/>
          <p:nvPr/>
        </p:nvSpPr>
        <p:spPr>
          <a:xfrm>
            <a:off x="5486400" y="2209800"/>
            <a:ext cx="914400" cy="856083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</p:spPr>
        <p:txBody>
          <a:bodyPr tIns="0" bIns="0" rtlCol="0" anchor="t" anchorCtr="0"/>
          <a:lstStyle/>
          <a:p>
            <a:pPr algn="ctr" defTabSz="914400">
              <a:defRPr/>
            </a:pPr>
            <a:r>
              <a:rPr lang="en-US" sz="5400" b="1" kern="0" dirty="0">
                <a:solidFill>
                  <a:srgbClr val="0079C2"/>
                </a:solidFill>
                <a:latin typeface="Calibri"/>
              </a:rPr>
              <a:t>+</a:t>
            </a:r>
          </a:p>
        </p:txBody>
      </p:sp>
      <p:pic>
        <p:nvPicPr>
          <p:cNvPr id="22" name="Picture 21" descr="10609_Peoplecircles_Artboard 4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447800"/>
            <a:ext cx="2514600" cy="2514600"/>
          </a:xfrm>
          <a:prstGeom prst="rect">
            <a:avLst/>
          </a:prstGeom>
        </p:spPr>
      </p:pic>
      <p:pic>
        <p:nvPicPr>
          <p:cNvPr id="25" name="Picture 24" descr="10609_Peoplecircles_Artboard 40 copy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1447800"/>
            <a:ext cx="2514600" cy="2514600"/>
          </a:xfrm>
          <a:prstGeom prst="rect">
            <a:avLst/>
          </a:prstGeom>
        </p:spPr>
      </p:pic>
      <p:pic>
        <p:nvPicPr>
          <p:cNvPr id="26" name="Picture 25" descr="10609_Peoplecircles_Artboard 40 copy 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1447800"/>
            <a:ext cx="2514600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0809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57200" y="1524000"/>
            <a:ext cx="8229600" cy="39624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Innovation Studio and its team are </a:t>
            </a:r>
            <a:br>
              <a:rPr lang="en-US" dirty="0" smtClean="0"/>
            </a:br>
            <a:r>
              <a:rPr lang="en-US" dirty="0" smtClean="0"/>
              <a:t>located in Atlanta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4D4C0-4D6F-0248-917D-0F53CD2B0051}" type="slidenum">
              <a:rPr lang="en-US" smtClean="0">
                <a:latin typeface="Calibri"/>
              </a:rPr>
              <a:pPr/>
              <a:t>8</a:t>
            </a:fld>
            <a:endParaRPr lang="en-US" dirty="0">
              <a:latin typeface="Calibri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57200" y="5498068"/>
            <a:ext cx="1428596" cy="36933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rPr>
              <a:t>Innovation Studio 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rPr>
              <a:t>s</a:t>
            </a: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rPr>
              <a:t>pace plan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  <a:latin typeface="Arial"/>
              <a:cs typeface="Arial"/>
            </a:endParaRPr>
          </a:p>
        </p:txBody>
      </p:sp>
      <p:grpSp>
        <p:nvGrpSpPr>
          <p:cNvPr id="5" name="Group 4"/>
          <p:cNvGrpSpPr>
            <a:grpSpLocks noChangeAspect="1"/>
          </p:cNvGrpSpPr>
          <p:nvPr/>
        </p:nvGrpSpPr>
        <p:grpSpPr>
          <a:xfrm>
            <a:off x="381000" y="1801914"/>
            <a:ext cx="8225984" cy="3474720"/>
            <a:chOff x="533400" y="1801915"/>
            <a:chExt cx="8001000" cy="3379685"/>
          </a:xfrm>
        </p:grpSpPr>
        <p:pic>
          <p:nvPicPr>
            <p:cNvPr id="17" name="Picture 16" descr="14101_Base10_Center For 3D_rev_opt2_plan_ (1).jpg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33400" y="1801915"/>
              <a:ext cx="8001000" cy="3379685"/>
            </a:xfrm>
            <a:prstGeom prst="rect">
              <a:avLst/>
            </a:prstGeom>
          </p:spPr>
        </p:pic>
        <p:sp>
          <p:nvSpPr>
            <p:cNvPr id="18" name="Rectangular Callout 17"/>
            <p:cNvSpPr/>
            <p:nvPr/>
          </p:nvSpPr>
          <p:spPr>
            <a:xfrm>
              <a:off x="1219201" y="2106172"/>
              <a:ext cx="914400" cy="386442"/>
            </a:xfrm>
            <a:prstGeom prst="wedgeRectCallout">
              <a:avLst>
                <a:gd name="adj1" fmla="val -21326"/>
                <a:gd name="adj2" fmla="val 88141"/>
              </a:avLst>
            </a:prstGeom>
            <a:solidFill>
              <a:srgbClr val="FFFFFF">
                <a:alpha val="72000"/>
              </a:srgbClr>
            </a:solidFill>
            <a:ln>
              <a:solidFill>
                <a:srgbClr val="0079C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lIns="91398" tIns="91440" rIns="91398" bIns="91440" rtlCol="0" anchor="ctr"/>
            <a:lstStyle/>
            <a:p>
              <a:r>
                <a:rPr lang="en-US" sz="800" b="1" dirty="0">
                  <a:solidFill>
                    <a:schemeClr val="tx1"/>
                  </a:solidFill>
                  <a:latin typeface="Arial"/>
                  <a:cs typeface="Arial"/>
                </a:rPr>
                <a:t>Collaboration/Work Zone A</a:t>
              </a:r>
            </a:p>
          </p:txBody>
        </p:sp>
        <p:sp>
          <p:nvSpPr>
            <p:cNvPr id="21" name="Rectangular Callout 20"/>
            <p:cNvSpPr/>
            <p:nvPr/>
          </p:nvSpPr>
          <p:spPr>
            <a:xfrm flipH="1">
              <a:off x="2514600" y="2106172"/>
              <a:ext cx="914400" cy="386442"/>
            </a:xfrm>
            <a:prstGeom prst="wedgeRectCallout">
              <a:avLst>
                <a:gd name="adj1" fmla="val -21326"/>
                <a:gd name="adj2" fmla="val 88141"/>
              </a:avLst>
            </a:prstGeom>
            <a:solidFill>
              <a:srgbClr val="FFFFFF">
                <a:alpha val="71000"/>
              </a:srgbClr>
            </a:solidFill>
            <a:ln>
              <a:solidFill>
                <a:srgbClr val="0079C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lIns="91398" tIns="91440" rIns="91398" bIns="91440" rtlCol="0" anchor="ctr"/>
            <a:lstStyle/>
            <a:p>
              <a:r>
                <a:rPr lang="en-US" sz="800" b="1" dirty="0">
                  <a:solidFill>
                    <a:schemeClr val="tx1"/>
                  </a:solidFill>
                  <a:latin typeface="Arial"/>
                  <a:cs typeface="Arial"/>
                </a:rPr>
                <a:t>Collaboration/Work Zone C</a:t>
              </a:r>
            </a:p>
          </p:txBody>
        </p:sp>
        <p:sp>
          <p:nvSpPr>
            <p:cNvPr id="22" name="Rectangular Callout 21"/>
            <p:cNvSpPr/>
            <p:nvPr/>
          </p:nvSpPr>
          <p:spPr>
            <a:xfrm>
              <a:off x="5029201" y="2106172"/>
              <a:ext cx="914400" cy="386442"/>
            </a:xfrm>
            <a:prstGeom prst="wedgeRectCallout">
              <a:avLst>
                <a:gd name="adj1" fmla="val -21326"/>
                <a:gd name="adj2" fmla="val 88141"/>
              </a:avLst>
            </a:prstGeom>
            <a:solidFill>
              <a:srgbClr val="FFFFFF">
                <a:alpha val="70000"/>
              </a:srgbClr>
            </a:solidFill>
            <a:ln>
              <a:solidFill>
                <a:srgbClr val="0079C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lIns="91398" tIns="91440" rIns="91398" bIns="91440" rtlCol="0" anchor="ctr"/>
            <a:lstStyle/>
            <a:p>
              <a:r>
                <a:rPr lang="en-US" sz="800" b="1" dirty="0">
                  <a:solidFill>
                    <a:schemeClr val="tx1"/>
                  </a:solidFill>
                  <a:latin typeface="Arial"/>
                  <a:cs typeface="Arial"/>
                </a:rPr>
                <a:t>Coffee/Group Collaboration</a:t>
              </a:r>
            </a:p>
          </p:txBody>
        </p:sp>
        <p:sp>
          <p:nvSpPr>
            <p:cNvPr id="36" name="Rectangular Callout 35"/>
            <p:cNvSpPr/>
            <p:nvPr/>
          </p:nvSpPr>
          <p:spPr>
            <a:xfrm>
              <a:off x="3581400" y="2106172"/>
              <a:ext cx="914400" cy="386442"/>
            </a:xfrm>
            <a:prstGeom prst="wedgeRectCallout">
              <a:avLst>
                <a:gd name="adj1" fmla="val -21326"/>
                <a:gd name="adj2" fmla="val 88141"/>
              </a:avLst>
            </a:prstGeom>
            <a:solidFill>
              <a:srgbClr val="FFFFFF">
                <a:alpha val="72000"/>
              </a:srgbClr>
            </a:solidFill>
            <a:ln>
              <a:solidFill>
                <a:srgbClr val="0079C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lIns="91398" tIns="91440" rIns="91398" bIns="91440" rtlCol="0" anchor="ctr"/>
            <a:lstStyle/>
            <a:p>
              <a:r>
                <a:rPr lang="en-US" sz="800" b="1" dirty="0">
                  <a:solidFill>
                    <a:schemeClr val="tx1"/>
                  </a:solidFill>
                  <a:latin typeface="Arial"/>
                  <a:cs typeface="Arial"/>
                </a:rPr>
                <a:t>Collaboration/Work Zone </a:t>
              </a:r>
              <a:r>
                <a:rPr lang="en-US" sz="800" b="1" dirty="0" smtClean="0">
                  <a:solidFill>
                    <a:schemeClr val="tx1"/>
                  </a:solidFill>
                  <a:latin typeface="Arial"/>
                  <a:cs typeface="Arial"/>
                </a:rPr>
                <a:t>D</a:t>
              </a:r>
              <a:endParaRPr lang="en-US" sz="800" b="1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37" name="Rectangular Callout 36"/>
            <p:cNvSpPr/>
            <p:nvPr/>
          </p:nvSpPr>
          <p:spPr>
            <a:xfrm>
              <a:off x="1447800" y="3200400"/>
              <a:ext cx="914400" cy="386442"/>
            </a:xfrm>
            <a:prstGeom prst="wedgeRectCallout">
              <a:avLst>
                <a:gd name="adj1" fmla="val -21326"/>
                <a:gd name="adj2" fmla="val 88141"/>
              </a:avLst>
            </a:prstGeom>
            <a:solidFill>
              <a:srgbClr val="FFFFFF">
                <a:alpha val="72000"/>
              </a:srgbClr>
            </a:solidFill>
            <a:ln>
              <a:solidFill>
                <a:srgbClr val="0079C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lIns="91398" tIns="91440" rIns="91398" bIns="91440" rtlCol="0" anchor="ctr"/>
            <a:lstStyle/>
            <a:p>
              <a:r>
                <a:rPr lang="en-US" sz="800" b="1" dirty="0">
                  <a:solidFill>
                    <a:schemeClr val="tx1"/>
                  </a:solidFill>
                  <a:latin typeface="Arial"/>
                  <a:cs typeface="Arial"/>
                </a:rPr>
                <a:t>Collaboration/Work Zone </a:t>
              </a:r>
              <a:r>
                <a:rPr lang="en-US" sz="800" b="1" dirty="0" smtClean="0">
                  <a:solidFill>
                    <a:schemeClr val="tx1"/>
                  </a:solidFill>
                  <a:latin typeface="Arial"/>
                  <a:cs typeface="Arial"/>
                </a:rPr>
                <a:t>B</a:t>
              </a:r>
              <a:endParaRPr lang="en-US" sz="800" b="1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38" name="Rectangular Callout 37"/>
            <p:cNvSpPr/>
            <p:nvPr/>
          </p:nvSpPr>
          <p:spPr>
            <a:xfrm>
              <a:off x="6400800" y="2106172"/>
              <a:ext cx="609600" cy="234042"/>
            </a:xfrm>
            <a:prstGeom prst="wedgeRectCallout">
              <a:avLst>
                <a:gd name="adj1" fmla="val -21326"/>
                <a:gd name="adj2" fmla="val 88141"/>
              </a:avLst>
            </a:prstGeom>
            <a:solidFill>
              <a:srgbClr val="FFFFFF">
                <a:alpha val="70000"/>
              </a:srgbClr>
            </a:solidFill>
            <a:ln>
              <a:solidFill>
                <a:srgbClr val="0079C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lIns="91398" tIns="91440" rIns="91398" bIns="137160" rtlCol="0" anchor="ctr"/>
            <a:lstStyle/>
            <a:p>
              <a:r>
                <a:rPr lang="en-US" sz="800" b="1" dirty="0" smtClean="0">
                  <a:solidFill>
                    <a:schemeClr val="tx1"/>
                  </a:solidFill>
                  <a:latin typeface="Arial"/>
                  <a:cs typeface="Arial"/>
                </a:rPr>
                <a:t>Waiting</a:t>
              </a:r>
              <a:endParaRPr lang="en-US" sz="800" b="1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39" name="Rectangular Callout 38"/>
            <p:cNvSpPr/>
            <p:nvPr/>
          </p:nvSpPr>
          <p:spPr>
            <a:xfrm>
              <a:off x="7620000" y="2362200"/>
              <a:ext cx="838200" cy="234042"/>
            </a:xfrm>
            <a:prstGeom prst="wedgeRectCallout">
              <a:avLst>
                <a:gd name="adj1" fmla="val -21326"/>
                <a:gd name="adj2" fmla="val 88141"/>
              </a:avLst>
            </a:prstGeom>
            <a:solidFill>
              <a:srgbClr val="FFFFFF">
                <a:alpha val="70000"/>
              </a:srgbClr>
            </a:solidFill>
            <a:ln>
              <a:solidFill>
                <a:srgbClr val="0079C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lIns="91398" tIns="91440" rIns="91398" bIns="137160" rtlCol="0" anchor="ctr"/>
            <a:lstStyle/>
            <a:p>
              <a:r>
                <a:rPr lang="en-US" sz="800" b="1" dirty="0" smtClean="0">
                  <a:solidFill>
                    <a:schemeClr val="tx1"/>
                  </a:solidFill>
                  <a:latin typeface="Arial"/>
                  <a:cs typeface="Arial"/>
                </a:rPr>
                <a:t>Collaboration</a:t>
              </a:r>
              <a:endParaRPr lang="en-US" sz="800" b="1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40" name="Rectangular Callout 39"/>
            <p:cNvSpPr/>
            <p:nvPr/>
          </p:nvSpPr>
          <p:spPr>
            <a:xfrm>
              <a:off x="7162800" y="2971800"/>
              <a:ext cx="1066800" cy="234042"/>
            </a:xfrm>
            <a:prstGeom prst="wedgeRectCallout">
              <a:avLst>
                <a:gd name="adj1" fmla="val -21326"/>
                <a:gd name="adj2" fmla="val 88141"/>
              </a:avLst>
            </a:prstGeom>
            <a:solidFill>
              <a:srgbClr val="FFFFFF">
                <a:alpha val="70000"/>
              </a:srgbClr>
            </a:solidFill>
            <a:ln>
              <a:solidFill>
                <a:srgbClr val="0079C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lIns="91398" tIns="91440" rIns="91398" bIns="137160" rtlCol="0" anchor="ctr"/>
            <a:lstStyle/>
            <a:p>
              <a:r>
                <a:rPr lang="en-US" sz="800" b="1" dirty="0" smtClean="0">
                  <a:solidFill>
                    <a:schemeClr val="tx1"/>
                  </a:solidFill>
                  <a:latin typeface="Arial"/>
                  <a:cs typeface="Arial"/>
                </a:rPr>
                <a:t>Interactive Gallery</a:t>
              </a:r>
              <a:endParaRPr lang="en-US" sz="800" b="1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41" name="Rectangular Callout 40"/>
            <p:cNvSpPr/>
            <p:nvPr/>
          </p:nvSpPr>
          <p:spPr>
            <a:xfrm>
              <a:off x="7620000" y="3581400"/>
              <a:ext cx="609600" cy="234042"/>
            </a:xfrm>
            <a:prstGeom prst="wedgeRectCallout">
              <a:avLst>
                <a:gd name="adj1" fmla="val -21326"/>
                <a:gd name="adj2" fmla="val 88141"/>
              </a:avLst>
            </a:prstGeom>
            <a:solidFill>
              <a:srgbClr val="FFFFFF">
                <a:alpha val="70000"/>
              </a:srgbClr>
            </a:solidFill>
            <a:ln>
              <a:solidFill>
                <a:srgbClr val="0079C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lIns="91398" tIns="91440" rIns="91398" bIns="137160" rtlCol="0" anchor="ctr"/>
            <a:lstStyle/>
            <a:p>
              <a:r>
                <a:rPr lang="en-US" sz="800" b="1" dirty="0" smtClean="0">
                  <a:solidFill>
                    <a:schemeClr val="tx1"/>
                  </a:solidFill>
                  <a:latin typeface="Arial"/>
                  <a:cs typeface="Arial"/>
                </a:rPr>
                <a:t>Luggage</a:t>
              </a:r>
              <a:endParaRPr lang="en-US" sz="800" b="1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42" name="Rectangular Callout 41"/>
            <p:cNvSpPr/>
            <p:nvPr/>
          </p:nvSpPr>
          <p:spPr>
            <a:xfrm>
              <a:off x="7010400" y="3581400"/>
              <a:ext cx="457200" cy="234042"/>
            </a:xfrm>
            <a:prstGeom prst="wedgeRectCallout">
              <a:avLst>
                <a:gd name="adj1" fmla="val -21326"/>
                <a:gd name="adj2" fmla="val 88141"/>
              </a:avLst>
            </a:prstGeom>
            <a:solidFill>
              <a:srgbClr val="FFFFFF">
                <a:alpha val="70000"/>
              </a:srgbClr>
            </a:solidFill>
            <a:ln>
              <a:solidFill>
                <a:srgbClr val="0079C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lIns="91398" tIns="91440" rIns="91398" bIns="137160" rtlCol="0" anchor="ctr"/>
            <a:lstStyle/>
            <a:p>
              <a:r>
                <a:rPr lang="en-US" sz="800" b="1" dirty="0" smtClean="0">
                  <a:solidFill>
                    <a:schemeClr val="tx1"/>
                  </a:solidFill>
                  <a:latin typeface="Arial"/>
                  <a:cs typeface="Arial"/>
                </a:rPr>
                <a:t>Entry</a:t>
              </a:r>
              <a:endParaRPr lang="en-US" sz="800" b="1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43" name="Rectangular Callout 42"/>
            <p:cNvSpPr/>
            <p:nvPr/>
          </p:nvSpPr>
          <p:spPr>
            <a:xfrm>
              <a:off x="5562600" y="3581400"/>
              <a:ext cx="838200" cy="234042"/>
            </a:xfrm>
            <a:prstGeom prst="wedgeRectCallout">
              <a:avLst>
                <a:gd name="adj1" fmla="val -21326"/>
                <a:gd name="adj2" fmla="val 88141"/>
              </a:avLst>
            </a:prstGeom>
            <a:solidFill>
              <a:srgbClr val="FFFFFF">
                <a:alpha val="70000"/>
              </a:srgbClr>
            </a:solidFill>
            <a:ln>
              <a:solidFill>
                <a:srgbClr val="0079C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lIns="91398" tIns="91440" rIns="91398" bIns="137160" rtlCol="0" anchor="ctr"/>
            <a:lstStyle/>
            <a:p>
              <a:r>
                <a:rPr lang="en-US" sz="800" b="1" dirty="0" smtClean="0">
                  <a:solidFill>
                    <a:schemeClr val="tx1"/>
                  </a:solidFill>
                  <a:latin typeface="Arial"/>
                  <a:cs typeface="Arial"/>
                </a:rPr>
                <a:t>Private Zone</a:t>
              </a:r>
              <a:endParaRPr lang="en-US" sz="800" b="1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44" name="Rectangular Callout 43"/>
            <p:cNvSpPr/>
            <p:nvPr/>
          </p:nvSpPr>
          <p:spPr>
            <a:xfrm>
              <a:off x="3962400" y="3581400"/>
              <a:ext cx="609600" cy="234042"/>
            </a:xfrm>
            <a:prstGeom prst="wedgeRectCallout">
              <a:avLst>
                <a:gd name="adj1" fmla="val -21326"/>
                <a:gd name="adj2" fmla="val 88141"/>
              </a:avLst>
            </a:prstGeom>
            <a:solidFill>
              <a:srgbClr val="FFFFFF">
                <a:alpha val="70000"/>
              </a:srgbClr>
            </a:solidFill>
            <a:ln>
              <a:solidFill>
                <a:srgbClr val="0079C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lIns="91398" tIns="91440" rIns="91398" bIns="137160" rtlCol="0" anchor="ctr"/>
            <a:lstStyle/>
            <a:p>
              <a:r>
                <a:rPr lang="en-US" sz="800" b="1" dirty="0" smtClean="0">
                  <a:solidFill>
                    <a:schemeClr val="tx1"/>
                  </a:solidFill>
                  <a:latin typeface="Arial"/>
                  <a:cs typeface="Arial"/>
                </a:rPr>
                <a:t>Studio 1</a:t>
              </a:r>
              <a:endParaRPr lang="en-US" sz="800" b="1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45" name="Rectangular Callout 44"/>
            <p:cNvSpPr/>
            <p:nvPr/>
          </p:nvSpPr>
          <p:spPr>
            <a:xfrm>
              <a:off x="3200400" y="3581400"/>
              <a:ext cx="609600" cy="234042"/>
            </a:xfrm>
            <a:prstGeom prst="wedgeRectCallout">
              <a:avLst>
                <a:gd name="adj1" fmla="val -21326"/>
                <a:gd name="adj2" fmla="val 88141"/>
              </a:avLst>
            </a:prstGeom>
            <a:solidFill>
              <a:srgbClr val="FFFFFF">
                <a:alpha val="70000"/>
              </a:srgbClr>
            </a:solidFill>
            <a:ln>
              <a:solidFill>
                <a:srgbClr val="0079C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lIns="91398" tIns="91440" rIns="91398" bIns="137160" rtlCol="0" anchor="ctr"/>
            <a:lstStyle/>
            <a:p>
              <a:r>
                <a:rPr lang="en-US" sz="800" b="1" dirty="0" smtClean="0">
                  <a:solidFill>
                    <a:schemeClr val="tx1"/>
                  </a:solidFill>
                  <a:latin typeface="Arial"/>
                  <a:cs typeface="Arial"/>
                </a:rPr>
                <a:t>Studio 2</a:t>
              </a:r>
              <a:endParaRPr lang="en-US" sz="800" b="1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46" name="Rectangular Callout 45"/>
            <p:cNvSpPr/>
            <p:nvPr/>
          </p:nvSpPr>
          <p:spPr>
            <a:xfrm>
              <a:off x="2438400" y="3581400"/>
              <a:ext cx="609600" cy="234042"/>
            </a:xfrm>
            <a:prstGeom prst="wedgeRectCallout">
              <a:avLst>
                <a:gd name="adj1" fmla="val -21326"/>
                <a:gd name="adj2" fmla="val 88141"/>
              </a:avLst>
            </a:prstGeom>
            <a:solidFill>
              <a:srgbClr val="FFFFFF">
                <a:alpha val="70000"/>
              </a:srgbClr>
            </a:solidFill>
            <a:ln>
              <a:solidFill>
                <a:srgbClr val="0079C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lIns="91398" tIns="91440" rIns="91398" bIns="137160" rtlCol="0" anchor="ctr"/>
            <a:lstStyle/>
            <a:p>
              <a:r>
                <a:rPr lang="en-US" sz="800" b="1" dirty="0" smtClean="0">
                  <a:solidFill>
                    <a:schemeClr val="tx1"/>
                  </a:solidFill>
                  <a:latin typeface="Arial"/>
                  <a:cs typeface="Arial"/>
                </a:rPr>
                <a:t>Studio 3</a:t>
              </a:r>
              <a:endParaRPr lang="en-US" sz="800" b="1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47" name="Rectangular Callout 46"/>
            <p:cNvSpPr/>
            <p:nvPr/>
          </p:nvSpPr>
          <p:spPr>
            <a:xfrm>
              <a:off x="1524000" y="4572000"/>
              <a:ext cx="609600" cy="234042"/>
            </a:xfrm>
            <a:prstGeom prst="wedgeRectCallout">
              <a:avLst>
                <a:gd name="adj1" fmla="val -21326"/>
                <a:gd name="adj2" fmla="val 88141"/>
              </a:avLst>
            </a:prstGeom>
            <a:solidFill>
              <a:srgbClr val="FFFFFF">
                <a:alpha val="70000"/>
              </a:srgbClr>
            </a:solidFill>
            <a:ln>
              <a:solidFill>
                <a:srgbClr val="0079C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lIns="91398" tIns="91440" rIns="91398" bIns="137160" rtlCol="0" anchor="ctr"/>
            <a:lstStyle/>
            <a:p>
              <a:r>
                <a:rPr lang="en-US" sz="800" b="1" dirty="0" smtClean="0">
                  <a:solidFill>
                    <a:schemeClr val="tx1"/>
                  </a:solidFill>
                  <a:latin typeface="Arial"/>
                  <a:cs typeface="Arial"/>
                </a:rPr>
                <a:t>Studio 4</a:t>
              </a:r>
              <a:endParaRPr lang="en-US" sz="800" b="1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48" name="Rectangular Callout 47"/>
            <p:cNvSpPr/>
            <p:nvPr/>
          </p:nvSpPr>
          <p:spPr>
            <a:xfrm>
              <a:off x="762000" y="4572000"/>
              <a:ext cx="609600" cy="234042"/>
            </a:xfrm>
            <a:prstGeom prst="wedgeRectCallout">
              <a:avLst>
                <a:gd name="adj1" fmla="val -21326"/>
                <a:gd name="adj2" fmla="val 88141"/>
              </a:avLst>
            </a:prstGeom>
            <a:solidFill>
              <a:srgbClr val="FFFFFF">
                <a:alpha val="70000"/>
              </a:srgbClr>
            </a:solidFill>
            <a:ln>
              <a:solidFill>
                <a:srgbClr val="0079C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lIns="91398" tIns="91440" rIns="91398" bIns="137160" rtlCol="0" anchor="ctr"/>
            <a:lstStyle/>
            <a:p>
              <a:r>
                <a:rPr lang="en-US" sz="800" b="1" dirty="0" smtClean="0">
                  <a:solidFill>
                    <a:schemeClr val="tx1"/>
                  </a:solidFill>
                  <a:latin typeface="Arial"/>
                  <a:cs typeface="Arial"/>
                </a:rPr>
                <a:t>Studio 5</a:t>
              </a:r>
              <a:endParaRPr lang="en-US" sz="800" b="1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49" name="Rectangular Callout 48"/>
            <p:cNvSpPr/>
            <p:nvPr/>
          </p:nvSpPr>
          <p:spPr>
            <a:xfrm>
              <a:off x="2286000" y="4572000"/>
              <a:ext cx="762000" cy="234042"/>
            </a:xfrm>
            <a:prstGeom prst="wedgeRectCallout">
              <a:avLst>
                <a:gd name="adj1" fmla="val -21326"/>
                <a:gd name="adj2" fmla="val 88141"/>
              </a:avLst>
            </a:prstGeom>
            <a:solidFill>
              <a:srgbClr val="FFFFFF">
                <a:alpha val="70000"/>
              </a:srgbClr>
            </a:solidFill>
            <a:ln>
              <a:solidFill>
                <a:srgbClr val="0079C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lIns="91398" tIns="91440" rIns="91398" bIns="137160" rtlCol="0" anchor="ctr"/>
            <a:lstStyle/>
            <a:p>
              <a:r>
                <a:rPr lang="en-US" sz="800" b="1" dirty="0" smtClean="0">
                  <a:solidFill>
                    <a:schemeClr val="tx1"/>
                  </a:solidFill>
                  <a:latin typeface="Arial"/>
                  <a:cs typeface="Arial"/>
                </a:rPr>
                <a:t>Print/Copy</a:t>
              </a:r>
              <a:endParaRPr lang="en-US" sz="800" b="1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</p:grpSp>
      <p:pic>
        <p:nvPicPr>
          <p:cNvPr id="50" name="Picture 49" descr="10609_Peoplecircles_Artboard 4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200" y="381000"/>
            <a:ext cx="6858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2617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Innovation Studio facility was built </a:t>
            </a:r>
            <a:br>
              <a:rPr lang="en-US" dirty="0" smtClean="0"/>
            </a:br>
            <a:r>
              <a:rPr lang="en-US" dirty="0" smtClean="0"/>
              <a:t>for collaboration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>
          <a:xfrm>
            <a:off x="8258009" y="6459816"/>
            <a:ext cx="435141" cy="365125"/>
          </a:xfrm>
        </p:spPr>
        <p:txBody>
          <a:bodyPr/>
          <a:lstStyle/>
          <a:p>
            <a:fld id="{77C4D4C0-4D6F-0248-917D-0F53CD2B0051}" type="slidenum">
              <a:rPr lang="en-US" smtClean="0">
                <a:latin typeface="Calibri"/>
              </a:rPr>
              <a:pPr/>
              <a:t>9</a:t>
            </a:fld>
            <a:endParaRPr lang="en-US" dirty="0">
              <a:latin typeface="Calibri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9529" t="2929" r="8465" b="6328"/>
          <a:stretch/>
        </p:blipFill>
        <p:spPr>
          <a:xfrm>
            <a:off x="457200" y="1638299"/>
            <a:ext cx="2289926" cy="2286000"/>
          </a:xfrm>
          <a:prstGeom prst="rect">
            <a:avLst/>
          </a:prstGeom>
          <a:ln>
            <a:noFill/>
          </a:ln>
          <a:effectLst>
            <a:outerShdw blurRad="111125" dist="38100" dir="2700000" algn="tl" rotWithShape="0">
              <a:srgbClr val="000000">
                <a:alpha val="35000"/>
              </a:srgbClr>
            </a:outerShdw>
          </a:effectLst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9493" t="5974" r="32799" b="9930"/>
          <a:stretch/>
        </p:blipFill>
        <p:spPr>
          <a:xfrm>
            <a:off x="3429000" y="1638297"/>
            <a:ext cx="2285999" cy="2286000"/>
          </a:xfrm>
          <a:prstGeom prst="rect">
            <a:avLst/>
          </a:prstGeom>
          <a:ln>
            <a:noFill/>
          </a:ln>
          <a:effectLst>
            <a:outerShdw blurRad="111125" dist="38100" dir="2700000" algn="tl" rotWithShape="0">
              <a:srgbClr val="000000">
                <a:alpha val="35000"/>
              </a:srgbClr>
            </a:outerShdw>
          </a:effectLst>
        </p:spPr>
      </p:pic>
      <p:sp>
        <p:nvSpPr>
          <p:cNvPr id="15" name="TextBox 14"/>
          <p:cNvSpPr txBox="1"/>
          <p:nvPr/>
        </p:nvSpPr>
        <p:spPr>
          <a:xfrm>
            <a:off x="3429000" y="4038600"/>
            <a:ext cx="1943101" cy="166199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b="1" dirty="0" smtClean="0">
                <a:solidFill>
                  <a:srgbClr val="0167BB"/>
                </a:solidFill>
                <a:latin typeface="Arial"/>
                <a:cs typeface="Arial"/>
              </a:rPr>
              <a:t>Dedicated project studios</a:t>
            </a:r>
          </a:p>
          <a:p>
            <a:r>
              <a:rPr lang="en-US" dirty="0" smtClean="0">
                <a:solidFill>
                  <a:srgbClr val="092A30"/>
                </a:solidFill>
                <a:latin typeface="Arial"/>
                <a:cs typeface="Arial"/>
              </a:rPr>
              <a:t>Include innovative technologies to help speed projects</a:t>
            </a:r>
            <a:endParaRPr lang="en-US" dirty="0">
              <a:solidFill>
                <a:srgbClr val="092A30"/>
              </a:solidFill>
              <a:latin typeface="Arial"/>
              <a:cs typeface="Arial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57200" y="4038600"/>
            <a:ext cx="1759857" cy="166199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b="1" dirty="0" smtClean="0">
                <a:solidFill>
                  <a:srgbClr val="0167BB"/>
                </a:solidFill>
                <a:latin typeface="Arial"/>
                <a:cs typeface="Arial"/>
              </a:rPr>
              <a:t>Configurable an environment</a:t>
            </a:r>
          </a:p>
          <a:p>
            <a:r>
              <a:rPr lang="en-US" dirty="0" smtClean="0">
                <a:solidFill>
                  <a:srgbClr val="092A30"/>
                </a:solidFill>
                <a:latin typeface="Arial"/>
                <a:cs typeface="Arial"/>
              </a:rPr>
              <a:t>Provides project teams with space flexibility and creativity </a:t>
            </a:r>
            <a:endParaRPr lang="en-US" dirty="0">
              <a:solidFill>
                <a:srgbClr val="092A30"/>
              </a:solidFill>
              <a:latin typeface="Arial"/>
              <a:cs typeface="Arial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4"/>
          <a:srcRect l="27843" t="2659" r="11116" b="6404"/>
          <a:stretch/>
        </p:blipFill>
        <p:spPr>
          <a:xfrm>
            <a:off x="6400800" y="1638298"/>
            <a:ext cx="2286000" cy="2286000"/>
          </a:xfrm>
          <a:prstGeom prst="rect">
            <a:avLst/>
          </a:prstGeom>
          <a:ln>
            <a:noFill/>
          </a:ln>
          <a:effectLst>
            <a:outerShdw blurRad="111125" dist="38100" dir="2700000" algn="tl" rotWithShape="0">
              <a:srgbClr val="000000">
                <a:alpha val="35000"/>
              </a:srgbClr>
            </a:outerShdw>
          </a:effectLst>
        </p:spPr>
      </p:pic>
      <p:sp>
        <p:nvSpPr>
          <p:cNvPr id="18" name="TextBox 17"/>
          <p:cNvSpPr txBox="1"/>
          <p:nvPr/>
        </p:nvSpPr>
        <p:spPr>
          <a:xfrm>
            <a:off x="6400800" y="4038600"/>
            <a:ext cx="1943100" cy="193899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b="1" dirty="0" smtClean="0">
                <a:solidFill>
                  <a:srgbClr val="0167BB"/>
                </a:solidFill>
                <a:latin typeface="Arial"/>
                <a:cs typeface="Arial"/>
              </a:rPr>
              <a:t>Collaboration</a:t>
            </a:r>
            <a:r>
              <a:rPr lang="en-US" b="1" dirty="0">
                <a:solidFill>
                  <a:srgbClr val="0167BB"/>
                </a:solidFill>
                <a:latin typeface="Arial"/>
                <a:cs typeface="Arial"/>
              </a:rPr>
              <a:t> </a:t>
            </a:r>
            <a:r>
              <a:rPr lang="en-US" b="1" dirty="0" smtClean="0">
                <a:solidFill>
                  <a:srgbClr val="0167BB"/>
                </a:solidFill>
                <a:latin typeface="Arial"/>
                <a:cs typeface="Arial"/>
              </a:rPr>
              <a:t>work zones </a:t>
            </a:r>
            <a:r>
              <a:rPr lang="en-US" b="1" dirty="0" smtClean="0">
                <a:solidFill>
                  <a:srgbClr val="092A30"/>
                </a:solidFill>
                <a:latin typeface="Arial"/>
                <a:cs typeface="Arial"/>
              </a:rPr>
              <a:t/>
            </a:r>
            <a:br>
              <a:rPr lang="en-US" b="1" dirty="0" smtClean="0">
                <a:solidFill>
                  <a:srgbClr val="092A30"/>
                </a:solidFill>
                <a:latin typeface="Arial"/>
                <a:cs typeface="Arial"/>
              </a:rPr>
            </a:br>
            <a:r>
              <a:rPr lang="en-US" dirty="0" smtClean="0">
                <a:solidFill>
                  <a:srgbClr val="092A30"/>
                </a:solidFill>
                <a:latin typeface="Arial"/>
                <a:cs typeface="Arial"/>
              </a:rPr>
              <a:t>Encourage sharing of best practices and lessons-learned across projects</a:t>
            </a:r>
            <a:endParaRPr lang="en-US" b="1" dirty="0">
              <a:solidFill>
                <a:srgbClr val="092A30"/>
              </a:solidFill>
              <a:latin typeface="Arial"/>
              <a:cs typeface="Arial"/>
            </a:endParaRPr>
          </a:p>
        </p:txBody>
      </p:sp>
      <p:pic>
        <p:nvPicPr>
          <p:cNvPr id="10" name="Picture 9" descr="10609_Peoplecircles_Artboard 40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200" y="381000"/>
            <a:ext cx="6858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253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6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17992</TotalTime>
  <Words>880</Words>
  <Application>Microsoft Macintosh PowerPoint</Application>
  <PresentationFormat>On-screen Show (4:3)</PresentationFormat>
  <Paragraphs>218</Paragraphs>
  <Slides>25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6" baseType="lpstr">
      <vt:lpstr>6_Office Theme</vt:lpstr>
      <vt:lpstr>Innovation at Anthem</vt:lpstr>
      <vt:lpstr>Our innovation goals</vt:lpstr>
      <vt:lpstr>What does innovation mean at Anthem?</vt:lpstr>
      <vt:lpstr>Our innovation goals</vt:lpstr>
      <vt:lpstr>How are we growing innovation at Anthem?</vt:lpstr>
      <vt:lpstr>Our approach  to innovation</vt:lpstr>
      <vt:lpstr>We have everything you need to innovate</vt:lpstr>
      <vt:lpstr>The Innovation Studio and its team are  located in Atlanta</vt:lpstr>
      <vt:lpstr>The Innovation Studio facility was built  for collaboration</vt:lpstr>
      <vt:lpstr>We have a multi-disciplinary innovation team</vt:lpstr>
      <vt:lpstr>The innovation team has a matrixed structure  for optimal collaboration </vt:lpstr>
      <vt:lpstr>We use a flexible, agile innovation process </vt:lpstr>
      <vt:lpstr>Our innovation process is part of a larger  enterprise-wide innovation framework</vt:lpstr>
      <vt:lpstr>We gather innovative ideas both inside  and outside of Anthem</vt:lpstr>
      <vt:lpstr>Once ideas are gathered, we use multiple criteria  to select the most promising ideas</vt:lpstr>
      <vt:lpstr>Hunting grounds help us focus on select areas of the healthcare ecosystem</vt:lpstr>
      <vt:lpstr>Strategic Pillars make sure ideas align with enterprise strategy</vt:lpstr>
      <vt:lpstr>Value ensures that ideas will provide a return on investments</vt:lpstr>
      <vt:lpstr>Innovation scale helps determine the need for innovation team engagement</vt:lpstr>
      <vt:lpstr>Internal and external ideas form a pipeline of innovation projects</vt:lpstr>
      <vt:lpstr>How you can get involved</vt:lpstr>
      <vt:lpstr>Help us gather ideas within Anthem </vt:lpstr>
      <vt:lpstr>Participate in innovation activities</vt:lpstr>
      <vt:lpstr>We’re already using these approaches to engage leaders across Anthem</vt:lpstr>
      <vt:lpstr>Some recent innovation examples</vt:lpstr>
    </vt:vector>
  </TitlesOfParts>
  <Company>WellPoint INC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Provider directory (capture, storage, display): Today, we inconsistently offer BH specialty information</dc:title>
  <dc:creator>Quinn, Casey A</dc:creator>
  <cp:lastModifiedBy>David Crean</cp:lastModifiedBy>
  <cp:revision>957</cp:revision>
  <cp:lastPrinted>2015-10-26T15:56:32Z</cp:lastPrinted>
  <dcterms:created xsi:type="dcterms:W3CDTF">2015-06-23T14:24:21Z</dcterms:created>
  <dcterms:modified xsi:type="dcterms:W3CDTF">2016-01-08T20:17:30Z</dcterms:modified>
</cp:coreProperties>
</file>